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645" r:id="rId3"/>
    <p:sldId id="647" r:id="rId4"/>
    <p:sldId id="652" r:id="rId5"/>
    <p:sldId id="651" r:id="rId6"/>
    <p:sldId id="704" r:id="rId7"/>
    <p:sldId id="654" r:id="rId8"/>
    <p:sldId id="664" r:id="rId9"/>
    <p:sldId id="668" r:id="rId10"/>
    <p:sldId id="659" r:id="rId11"/>
    <p:sldId id="689" r:id="rId12"/>
    <p:sldId id="660" r:id="rId13"/>
    <p:sldId id="690" r:id="rId14"/>
    <p:sldId id="661" r:id="rId15"/>
    <p:sldId id="666" r:id="rId16"/>
    <p:sldId id="662" r:id="rId17"/>
    <p:sldId id="669" r:id="rId18"/>
    <p:sldId id="691" r:id="rId19"/>
    <p:sldId id="692" r:id="rId20"/>
    <p:sldId id="655" r:id="rId21"/>
    <p:sldId id="672" r:id="rId22"/>
    <p:sldId id="693" r:id="rId23"/>
    <p:sldId id="673" r:id="rId24"/>
    <p:sldId id="694" r:id="rId25"/>
    <p:sldId id="670" r:id="rId26"/>
    <p:sldId id="674" r:id="rId27"/>
    <p:sldId id="695" r:id="rId28"/>
    <p:sldId id="675" r:id="rId29"/>
    <p:sldId id="696" r:id="rId30"/>
    <p:sldId id="676" r:id="rId31"/>
    <p:sldId id="697" r:id="rId32"/>
    <p:sldId id="698" r:id="rId33"/>
    <p:sldId id="671" r:id="rId34"/>
    <p:sldId id="681" r:id="rId35"/>
    <p:sldId id="684" r:id="rId36"/>
    <p:sldId id="699" r:id="rId37"/>
    <p:sldId id="686" r:id="rId38"/>
    <p:sldId id="700" r:id="rId39"/>
    <p:sldId id="682" r:id="rId40"/>
    <p:sldId id="683" r:id="rId41"/>
    <p:sldId id="703" r:id="rId42"/>
    <p:sldId id="701" r:id="rId43"/>
    <p:sldId id="702" r:id="rId44"/>
    <p:sldId id="685" r:id="rId45"/>
    <p:sldId id="688" r:id="rId46"/>
    <p:sldId id="663" r:id="rId47"/>
    <p:sldId id="30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897"/>
    <a:srgbClr val="006600"/>
    <a:srgbClr val="DF3B32"/>
    <a:srgbClr val="EE1A26"/>
    <a:srgbClr val="273797"/>
    <a:srgbClr val="EA3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0" autoAdjust="0"/>
    <p:restoredTop sz="94660"/>
  </p:normalViewPr>
  <p:slideViewPr>
    <p:cSldViewPr snapToGrid="0">
      <p:cViewPr varScale="1">
        <p:scale>
          <a:sx n="61" d="100"/>
          <a:sy n="61" d="100"/>
        </p:scale>
        <p:origin x="1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Marital Status</a:t>
            </a:r>
            <a:r>
              <a:rPr lang="en-US" sz="2000" baseline="0" dirty="0">
                <a:solidFill>
                  <a:schemeClr val="tx1"/>
                </a:solidFill>
              </a:rPr>
              <a:t> of Respondents across the 5 Countries</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Single </c:v>
                </c:pt>
                <c:pt idx="1">
                  <c:v>Married</c:v>
                </c:pt>
                <c:pt idx="2">
                  <c:v>Cohabiting </c:v>
                </c:pt>
                <c:pt idx="3">
                  <c:v>Divorced</c:v>
                </c:pt>
                <c:pt idx="4">
                  <c:v>Widowed</c:v>
                </c:pt>
              </c:strCache>
            </c:strRef>
          </c:cat>
          <c:val>
            <c:numRef>
              <c:f>Sheet1!$B$2:$B$6</c:f>
              <c:numCache>
                <c:formatCode>0%</c:formatCode>
                <c:ptCount val="5"/>
                <c:pt idx="0">
                  <c:v>0.65</c:v>
                </c:pt>
                <c:pt idx="1">
                  <c:v>0.24</c:v>
                </c:pt>
                <c:pt idx="2">
                  <c:v>0.06</c:v>
                </c:pt>
                <c:pt idx="3">
                  <c:v>0.03</c:v>
                </c:pt>
                <c:pt idx="4">
                  <c:v>0.02</c:v>
                </c:pt>
              </c:numCache>
            </c:numRef>
          </c:val>
          <c:extLst>
            <c:ext xmlns:c16="http://schemas.microsoft.com/office/drawing/2014/chart" uri="{C3380CC4-5D6E-409C-BE32-E72D297353CC}">
              <c16:uniqueId val="{00000000-5E6F-48EB-8DA2-8D86813C7CB7}"/>
            </c:ext>
          </c:extLst>
        </c:ser>
        <c:dLbls>
          <c:showLegendKey val="0"/>
          <c:showVal val="0"/>
          <c:showCatName val="0"/>
          <c:showSerName val="0"/>
          <c:showPercent val="0"/>
          <c:showBubbleSize val="0"/>
        </c:dLbls>
        <c:gapWidth val="219"/>
        <c:overlap val="-27"/>
        <c:axId val="234550256"/>
        <c:axId val="234548616"/>
      </c:barChart>
      <c:catAx>
        <c:axId val="23455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34548616"/>
        <c:crosses val="autoZero"/>
        <c:auto val="1"/>
        <c:lblAlgn val="ctr"/>
        <c:lblOffset val="100"/>
        <c:noMultiLvlLbl val="0"/>
      </c:catAx>
      <c:valAx>
        <c:axId val="234548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3455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Proportion of respondents</a:t>
            </a:r>
            <a:r>
              <a:rPr lang="en-US" sz="20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who had ever taken alcohol by country</a:t>
            </a:r>
            <a:endPar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'Alcohol Use'!$K$2</c:f>
              <c:strCache>
                <c:ptCount val="1"/>
                <c:pt idx="0">
                  <c:v>Percentage</c:v>
                </c:pt>
              </c:strCache>
            </c:strRef>
          </c:tx>
          <c:spPr>
            <a:solidFill>
              <a:srgbClr val="0000CC"/>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1506-4481-BDC0-ED9E749A91D0}"/>
              </c:ext>
            </c:extLst>
          </c:dPt>
          <c:dPt>
            <c:idx val="1"/>
            <c:invertIfNegative val="0"/>
            <c:bubble3D val="0"/>
            <c:spPr>
              <a:solidFill>
                <a:srgbClr val="7030A0"/>
              </a:solidFill>
              <a:ln>
                <a:noFill/>
              </a:ln>
              <a:effectLst/>
              <a:sp3d/>
            </c:spPr>
            <c:extLst>
              <c:ext xmlns:c16="http://schemas.microsoft.com/office/drawing/2014/chart" uri="{C3380CC4-5D6E-409C-BE32-E72D297353CC}">
                <c16:uniqueId val="{00000003-1506-4481-BDC0-ED9E749A91D0}"/>
              </c:ext>
            </c:extLst>
          </c:dPt>
          <c:dPt>
            <c:idx val="2"/>
            <c:invertIfNegative val="0"/>
            <c:bubble3D val="0"/>
            <c:spPr>
              <a:solidFill>
                <a:srgbClr val="00B0F0"/>
              </a:solidFill>
              <a:ln>
                <a:noFill/>
              </a:ln>
              <a:effectLst/>
              <a:sp3d/>
            </c:spPr>
            <c:extLst>
              <c:ext xmlns:c16="http://schemas.microsoft.com/office/drawing/2014/chart" uri="{C3380CC4-5D6E-409C-BE32-E72D297353CC}">
                <c16:uniqueId val="{00000005-1506-4481-BDC0-ED9E749A91D0}"/>
              </c:ext>
            </c:extLst>
          </c:dPt>
          <c:dPt>
            <c:idx val="3"/>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7-1506-4481-BDC0-ED9E749A91D0}"/>
              </c:ext>
            </c:extLst>
          </c:dPt>
          <c:dPt>
            <c:idx val="4"/>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9-1506-4481-BDC0-ED9E749A91D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Use'!$J$3:$J$8</c:f>
              <c:strCache>
                <c:ptCount val="6"/>
                <c:pt idx="0">
                  <c:v>Uganda </c:v>
                </c:pt>
                <c:pt idx="1">
                  <c:v>Kenya</c:v>
                </c:pt>
                <c:pt idx="2">
                  <c:v>Tanzania</c:v>
                </c:pt>
                <c:pt idx="3">
                  <c:v>Rwanda</c:v>
                </c:pt>
                <c:pt idx="4">
                  <c:v>Burundi</c:v>
                </c:pt>
                <c:pt idx="5">
                  <c:v>Overall (Regional)</c:v>
                </c:pt>
              </c:strCache>
            </c:strRef>
          </c:cat>
          <c:val>
            <c:numRef>
              <c:f>'Alcohol Use'!$K$3:$K$8</c:f>
              <c:numCache>
                <c:formatCode>0%</c:formatCode>
                <c:ptCount val="6"/>
                <c:pt idx="0">
                  <c:v>0.47</c:v>
                </c:pt>
                <c:pt idx="1">
                  <c:v>0.42699999999999999</c:v>
                </c:pt>
                <c:pt idx="2">
                  <c:v>0.33</c:v>
                </c:pt>
                <c:pt idx="3">
                  <c:v>0.42</c:v>
                </c:pt>
                <c:pt idx="4">
                  <c:v>0.68700000000000006</c:v>
                </c:pt>
                <c:pt idx="5">
                  <c:v>0.46679999999999999</c:v>
                </c:pt>
              </c:numCache>
            </c:numRef>
          </c:val>
          <c:extLst>
            <c:ext xmlns:c16="http://schemas.microsoft.com/office/drawing/2014/chart" uri="{C3380CC4-5D6E-409C-BE32-E72D297353CC}">
              <c16:uniqueId val="{0000000A-1506-4481-BDC0-ED9E749A91D0}"/>
            </c:ext>
          </c:extLst>
        </c:ser>
        <c:dLbls>
          <c:showLegendKey val="0"/>
          <c:showVal val="0"/>
          <c:showCatName val="0"/>
          <c:showSerName val="0"/>
          <c:showPercent val="0"/>
          <c:showBubbleSize val="0"/>
        </c:dLbls>
        <c:gapWidth val="150"/>
        <c:shape val="box"/>
        <c:axId val="567748616"/>
        <c:axId val="567753208"/>
        <c:axId val="0"/>
      </c:bar3DChart>
      <c:catAx>
        <c:axId val="567748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67753208"/>
        <c:crosses val="autoZero"/>
        <c:auto val="1"/>
        <c:lblAlgn val="ctr"/>
        <c:lblOffset val="100"/>
        <c:noMultiLvlLbl val="0"/>
      </c:catAx>
      <c:valAx>
        <c:axId val="567753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67748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Percentage of Respondents</a:t>
            </a:r>
            <a:r>
              <a:rPr lang="en-US" sz="18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who</a:t>
            </a:r>
            <a:r>
              <a:rPr lang="en-US" sz="18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started </a:t>
            </a:r>
            <a:r>
              <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Acohol</a:t>
            </a:r>
            <a:r>
              <a:rPr lang="en-US" sz="18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Consumption before 18 years by country</a:t>
            </a:r>
            <a:endPar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18501100046317739"/>
          <c:y val="1.47058823529411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5">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Use'!$J$20:$J$25</c:f>
              <c:strCache>
                <c:ptCount val="6"/>
                <c:pt idx="0">
                  <c:v>Uganda </c:v>
                </c:pt>
                <c:pt idx="1">
                  <c:v>Kenya</c:v>
                </c:pt>
                <c:pt idx="2">
                  <c:v>Tanzania</c:v>
                </c:pt>
                <c:pt idx="3">
                  <c:v>Rwanda</c:v>
                </c:pt>
                <c:pt idx="4">
                  <c:v>Burundi</c:v>
                </c:pt>
                <c:pt idx="5">
                  <c:v>Overall (Regional)</c:v>
                </c:pt>
              </c:strCache>
            </c:strRef>
          </c:cat>
          <c:val>
            <c:numRef>
              <c:f>'Alcohol Use'!$K$20:$K$25</c:f>
              <c:numCache>
                <c:formatCode>General</c:formatCode>
                <c:ptCount val="6"/>
                <c:pt idx="0">
                  <c:v>53</c:v>
                </c:pt>
                <c:pt idx="1">
                  <c:v>42.8</c:v>
                </c:pt>
                <c:pt idx="2">
                  <c:v>52</c:v>
                </c:pt>
                <c:pt idx="3">
                  <c:v>46.2</c:v>
                </c:pt>
                <c:pt idx="4">
                  <c:v>88.7</c:v>
                </c:pt>
                <c:pt idx="5">
                  <c:v>56.54</c:v>
                </c:pt>
              </c:numCache>
            </c:numRef>
          </c:val>
          <c:extLst>
            <c:ext xmlns:c16="http://schemas.microsoft.com/office/drawing/2014/chart" uri="{C3380CC4-5D6E-409C-BE32-E72D297353CC}">
              <c16:uniqueId val="{00000000-A099-43FD-AB30-084E92D7E06B}"/>
            </c:ext>
          </c:extLst>
        </c:ser>
        <c:dLbls>
          <c:showLegendKey val="0"/>
          <c:showVal val="0"/>
          <c:showCatName val="0"/>
          <c:showSerName val="0"/>
          <c:showPercent val="0"/>
          <c:showBubbleSize val="0"/>
        </c:dLbls>
        <c:gapWidth val="150"/>
        <c:shape val="box"/>
        <c:axId val="571919728"/>
        <c:axId val="571920384"/>
        <c:axId val="0"/>
      </c:bar3DChart>
      <c:catAx>
        <c:axId val="571919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71920384"/>
        <c:crosses val="autoZero"/>
        <c:auto val="1"/>
        <c:lblAlgn val="ctr"/>
        <c:lblOffset val="100"/>
        <c:noMultiLvlLbl val="0"/>
      </c:catAx>
      <c:valAx>
        <c:axId val="571920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191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Percentage of respondents</a:t>
            </a:r>
            <a:r>
              <a:rPr lang="en-US" sz="18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that reported being beaten (strongly agree and agreed) by a man/woman due to using alcohol by country</a:t>
            </a:r>
            <a:endPar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7030A0"/>
            </a:solidFill>
            <a:ln>
              <a:noFill/>
            </a:ln>
            <a:effectLst/>
            <a:sp3d/>
          </c:spPr>
          <c:invertIfNegative val="0"/>
          <c:dPt>
            <c:idx val="0"/>
            <c:invertIfNegative val="0"/>
            <c:bubble3D val="0"/>
            <c:spPr>
              <a:solidFill>
                <a:srgbClr val="C00000"/>
              </a:solidFill>
              <a:ln>
                <a:noFill/>
              </a:ln>
              <a:effectLst/>
              <a:sp3d/>
            </c:spPr>
            <c:extLst>
              <c:ext xmlns:c16="http://schemas.microsoft.com/office/drawing/2014/chart" uri="{C3380CC4-5D6E-409C-BE32-E72D297353CC}">
                <c16:uniqueId val="{00000001-A47D-4DB3-AED7-06DA7FB29872}"/>
              </c:ext>
            </c:extLst>
          </c:dPt>
          <c:dPt>
            <c:idx val="1"/>
            <c:invertIfNegative val="0"/>
            <c:bubble3D val="0"/>
            <c:spPr>
              <a:solidFill>
                <a:srgbClr val="00B0F0"/>
              </a:solidFill>
              <a:ln>
                <a:noFill/>
              </a:ln>
              <a:effectLst/>
              <a:sp3d/>
            </c:spPr>
            <c:extLst>
              <c:ext xmlns:c16="http://schemas.microsoft.com/office/drawing/2014/chart" uri="{C3380CC4-5D6E-409C-BE32-E72D297353CC}">
                <c16:uniqueId val="{00000003-A47D-4DB3-AED7-06DA7FB29872}"/>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A47D-4DB3-AED7-06DA7FB29872}"/>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A47D-4DB3-AED7-06DA7FB2987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Harm'!$A$12:$A$16</c:f>
              <c:strCache>
                <c:ptCount val="5"/>
                <c:pt idx="0">
                  <c:v>Uganda </c:v>
                </c:pt>
                <c:pt idx="1">
                  <c:v>Kenya</c:v>
                </c:pt>
                <c:pt idx="2">
                  <c:v>Tanzania</c:v>
                </c:pt>
                <c:pt idx="3">
                  <c:v>Rwanda</c:v>
                </c:pt>
                <c:pt idx="4">
                  <c:v>Burundi</c:v>
                </c:pt>
              </c:strCache>
            </c:strRef>
          </c:cat>
          <c:val>
            <c:numRef>
              <c:f>'Alcohol Harm'!$B$12:$B$16</c:f>
              <c:numCache>
                <c:formatCode>0%</c:formatCode>
                <c:ptCount val="5"/>
                <c:pt idx="0">
                  <c:v>0.22</c:v>
                </c:pt>
                <c:pt idx="1">
                  <c:v>0.26</c:v>
                </c:pt>
                <c:pt idx="2">
                  <c:v>0.14000000000000001</c:v>
                </c:pt>
                <c:pt idx="3">
                  <c:v>0.189</c:v>
                </c:pt>
                <c:pt idx="4">
                  <c:v>0.64900000000000002</c:v>
                </c:pt>
              </c:numCache>
            </c:numRef>
          </c:val>
          <c:extLst>
            <c:ext xmlns:c16="http://schemas.microsoft.com/office/drawing/2014/chart" uri="{C3380CC4-5D6E-409C-BE32-E72D297353CC}">
              <c16:uniqueId val="{00000008-A47D-4DB3-AED7-06DA7FB29872}"/>
            </c:ext>
          </c:extLst>
        </c:ser>
        <c:dLbls>
          <c:showLegendKey val="0"/>
          <c:showVal val="0"/>
          <c:showCatName val="0"/>
          <c:showSerName val="0"/>
          <c:showPercent val="0"/>
          <c:showBubbleSize val="0"/>
        </c:dLbls>
        <c:gapWidth val="150"/>
        <c:shape val="box"/>
        <c:axId val="518208392"/>
        <c:axId val="518208720"/>
        <c:axId val="0"/>
      </c:bar3DChart>
      <c:catAx>
        <c:axId val="518208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18208720"/>
        <c:crosses val="autoZero"/>
        <c:auto val="1"/>
        <c:lblAlgn val="ctr"/>
        <c:lblOffset val="100"/>
        <c:noMultiLvlLbl val="0"/>
      </c:catAx>
      <c:valAx>
        <c:axId val="518208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18208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2000" b="1" i="0" baseline="0" dirty="0">
                <a:effectLst/>
              </a:rPr>
              <a:t>Comparison of baseline and endline: Forced to have sex due to using alcohol by country</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'Alcohol Harm'!$I$19</c:f>
              <c:strCache>
                <c:ptCount val="1"/>
                <c:pt idx="0">
                  <c:v>Baseline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Harm'!$H$20:$H$24</c:f>
              <c:strCache>
                <c:ptCount val="5"/>
                <c:pt idx="0">
                  <c:v>Uganda </c:v>
                </c:pt>
                <c:pt idx="1">
                  <c:v>Kenya</c:v>
                </c:pt>
                <c:pt idx="2">
                  <c:v>Tanzania</c:v>
                </c:pt>
                <c:pt idx="3">
                  <c:v>Rwanda</c:v>
                </c:pt>
                <c:pt idx="4">
                  <c:v>Burundi</c:v>
                </c:pt>
              </c:strCache>
            </c:strRef>
          </c:cat>
          <c:val>
            <c:numRef>
              <c:f>'Alcohol Harm'!$I$20:$I$24</c:f>
              <c:numCache>
                <c:formatCode>0%</c:formatCode>
                <c:ptCount val="5"/>
                <c:pt idx="0" formatCode="0.0%">
                  <c:v>0.108</c:v>
                </c:pt>
                <c:pt idx="1">
                  <c:v>7.0000000000000007E-2</c:v>
                </c:pt>
                <c:pt idx="2">
                  <c:v>0.16</c:v>
                </c:pt>
                <c:pt idx="3">
                  <c:v>0.22220000000000001</c:v>
                </c:pt>
                <c:pt idx="4">
                  <c:v>0.317</c:v>
                </c:pt>
              </c:numCache>
            </c:numRef>
          </c:val>
          <c:extLst>
            <c:ext xmlns:c16="http://schemas.microsoft.com/office/drawing/2014/chart" uri="{C3380CC4-5D6E-409C-BE32-E72D297353CC}">
              <c16:uniqueId val="{00000000-AC27-4EC7-A399-FAF7A2C43399}"/>
            </c:ext>
          </c:extLst>
        </c:ser>
        <c:ser>
          <c:idx val="1"/>
          <c:order val="1"/>
          <c:tx>
            <c:strRef>
              <c:f>'Alcohol Harm'!$J$19</c:f>
              <c:strCache>
                <c:ptCount val="1"/>
                <c:pt idx="0">
                  <c:v>Endline</c:v>
                </c:pt>
              </c:strCache>
            </c:strRef>
          </c:tx>
          <c:spPr>
            <a:solidFill>
              <a:srgbClr val="00B0F0"/>
            </a:solidFill>
            <a:ln>
              <a:noFill/>
            </a:ln>
            <a:effectLst/>
            <a:sp3d/>
          </c:spPr>
          <c:invertIfNegative val="0"/>
          <c:dLbls>
            <c:dLbl>
              <c:idx val="0"/>
              <c:layout>
                <c:manualLayout>
                  <c:x val="1.9610901190397143E-2"/>
                  <c:y val="-2.5121279405001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27-4EC7-A399-FAF7A2C43399}"/>
                </c:ext>
              </c:extLst>
            </c:dLbl>
            <c:dLbl>
              <c:idx val="2"/>
              <c:layout>
                <c:manualLayout>
                  <c:x val="2.1119432051196926E-2"/>
                  <c:y val="-3.01455352860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27-4EC7-A399-FAF7A2C43399}"/>
                </c:ext>
              </c:extLst>
            </c:dLbl>
            <c:dLbl>
              <c:idx val="3"/>
              <c:layout>
                <c:manualLayout>
                  <c:x val="3.4696209798394835E-2"/>
                  <c:y val="-2.7633407345501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27-4EC7-A399-FAF7A2C4339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Harm'!$H$20:$H$24</c:f>
              <c:strCache>
                <c:ptCount val="5"/>
                <c:pt idx="0">
                  <c:v>Uganda </c:v>
                </c:pt>
                <c:pt idx="1">
                  <c:v>Kenya</c:v>
                </c:pt>
                <c:pt idx="2">
                  <c:v>Tanzania</c:v>
                </c:pt>
                <c:pt idx="3">
                  <c:v>Rwanda</c:v>
                </c:pt>
                <c:pt idx="4">
                  <c:v>Burundi</c:v>
                </c:pt>
              </c:strCache>
            </c:strRef>
          </c:cat>
          <c:val>
            <c:numRef>
              <c:f>'Alcohol Harm'!$J$20:$J$24</c:f>
              <c:numCache>
                <c:formatCode>0%</c:formatCode>
                <c:ptCount val="5"/>
                <c:pt idx="0">
                  <c:v>0.09</c:v>
                </c:pt>
                <c:pt idx="1">
                  <c:v>0.22</c:v>
                </c:pt>
                <c:pt idx="2">
                  <c:v>0.06</c:v>
                </c:pt>
                <c:pt idx="3">
                  <c:v>0.14199999999999999</c:v>
                </c:pt>
                <c:pt idx="4">
                  <c:v>0.40899999999999997</c:v>
                </c:pt>
              </c:numCache>
            </c:numRef>
          </c:val>
          <c:extLst>
            <c:ext xmlns:c16="http://schemas.microsoft.com/office/drawing/2014/chart" uri="{C3380CC4-5D6E-409C-BE32-E72D297353CC}">
              <c16:uniqueId val="{00000001-AC27-4EC7-A399-FAF7A2C43399}"/>
            </c:ext>
          </c:extLst>
        </c:ser>
        <c:dLbls>
          <c:showLegendKey val="0"/>
          <c:showVal val="0"/>
          <c:showCatName val="0"/>
          <c:showSerName val="0"/>
          <c:showPercent val="0"/>
          <c:showBubbleSize val="0"/>
        </c:dLbls>
        <c:gapWidth val="150"/>
        <c:shape val="box"/>
        <c:axId val="508943296"/>
        <c:axId val="508945264"/>
        <c:axId val="0"/>
      </c:bar3DChart>
      <c:catAx>
        <c:axId val="508943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08945264"/>
        <c:crosses val="autoZero"/>
        <c:auto val="1"/>
        <c:lblAlgn val="ctr"/>
        <c:lblOffset val="100"/>
        <c:noMultiLvlLbl val="0"/>
      </c:catAx>
      <c:valAx>
        <c:axId val="508945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0894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Average # of selling points within</a:t>
            </a:r>
            <a:r>
              <a:rPr lang="en-US" sz="20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500 meters per country</a:t>
            </a:r>
            <a:endPar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63FA-4F26-A3C9-84364606C4DA}"/>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63FA-4F26-A3C9-84364606C4DA}"/>
              </c:ext>
            </c:extLst>
          </c:dPt>
          <c:dPt>
            <c:idx val="2"/>
            <c:invertIfNegative val="0"/>
            <c:bubble3D val="0"/>
            <c:spPr>
              <a:solidFill>
                <a:srgbClr val="7030A0"/>
              </a:solidFill>
              <a:ln>
                <a:noFill/>
              </a:ln>
              <a:effectLst/>
              <a:sp3d/>
            </c:spPr>
            <c:extLst>
              <c:ext xmlns:c16="http://schemas.microsoft.com/office/drawing/2014/chart" uri="{C3380CC4-5D6E-409C-BE32-E72D297353CC}">
                <c16:uniqueId val="{00000005-63FA-4F26-A3C9-84364606C4DA}"/>
              </c:ext>
            </c:extLst>
          </c:dPt>
          <c:dPt>
            <c:idx val="3"/>
            <c:invertIfNegative val="0"/>
            <c:bubble3D val="0"/>
            <c:spPr>
              <a:solidFill>
                <a:srgbClr val="FFC000"/>
              </a:solidFill>
              <a:ln>
                <a:noFill/>
              </a:ln>
              <a:effectLst/>
              <a:sp3d/>
            </c:spPr>
            <c:extLst>
              <c:ext xmlns:c16="http://schemas.microsoft.com/office/drawing/2014/chart" uri="{C3380CC4-5D6E-409C-BE32-E72D297353CC}">
                <c16:uniqueId val="{00000007-63FA-4F26-A3C9-84364606C4DA}"/>
              </c:ext>
            </c:extLst>
          </c:dPt>
          <c:dPt>
            <c:idx val="4"/>
            <c:invertIfNegative val="0"/>
            <c:bubble3D val="0"/>
            <c:spPr>
              <a:solidFill>
                <a:srgbClr val="C00000"/>
              </a:solidFill>
              <a:ln>
                <a:noFill/>
              </a:ln>
              <a:effectLst/>
              <a:sp3d/>
            </c:spPr>
            <c:extLst>
              <c:ext xmlns:c16="http://schemas.microsoft.com/office/drawing/2014/chart" uri="{C3380CC4-5D6E-409C-BE32-E72D297353CC}">
                <c16:uniqueId val="{00000009-63FA-4F26-A3C9-84364606C4D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Availability'!$H$4:$H$9</c:f>
              <c:strCache>
                <c:ptCount val="6"/>
                <c:pt idx="0">
                  <c:v>Uganda </c:v>
                </c:pt>
                <c:pt idx="1">
                  <c:v>Kenya</c:v>
                </c:pt>
                <c:pt idx="2">
                  <c:v>Tanzania</c:v>
                </c:pt>
                <c:pt idx="3">
                  <c:v>Rwanda</c:v>
                </c:pt>
                <c:pt idx="4">
                  <c:v>Burundi</c:v>
                </c:pt>
                <c:pt idx="5">
                  <c:v>Overall (Regional)</c:v>
                </c:pt>
              </c:strCache>
            </c:strRef>
          </c:cat>
          <c:val>
            <c:numRef>
              <c:f>'Alcohol Availability'!$I$4:$I$9</c:f>
              <c:numCache>
                <c:formatCode>General</c:formatCode>
                <c:ptCount val="6"/>
                <c:pt idx="0">
                  <c:v>5</c:v>
                </c:pt>
                <c:pt idx="1">
                  <c:v>2</c:v>
                </c:pt>
                <c:pt idx="2">
                  <c:v>6</c:v>
                </c:pt>
                <c:pt idx="3">
                  <c:v>8</c:v>
                </c:pt>
                <c:pt idx="4">
                  <c:v>8.3000000000000007</c:v>
                </c:pt>
                <c:pt idx="5">
                  <c:v>5.86</c:v>
                </c:pt>
              </c:numCache>
            </c:numRef>
          </c:val>
          <c:extLst>
            <c:ext xmlns:c16="http://schemas.microsoft.com/office/drawing/2014/chart" uri="{C3380CC4-5D6E-409C-BE32-E72D297353CC}">
              <c16:uniqueId val="{0000000A-63FA-4F26-A3C9-84364606C4DA}"/>
            </c:ext>
          </c:extLst>
        </c:ser>
        <c:dLbls>
          <c:showLegendKey val="0"/>
          <c:showVal val="0"/>
          <c:showCatName val="0"/>
          <c:showSerName val="0"/>
          <c:showPercent val="0"/>
          <c:showBubbleSize val="0"/>
        </c:dLbls>
        <c:gapWidth val="150"/>
        <c:shape val="box"/>
        <c:axId val="524087696"/>
        <c:axId val="518734200"/>
        <c:axId val="0"/>
      </c:bar3DChart>
      <c:catAx>
        <c:axId val="524087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18734200"/>
        <c:crosses val="autoZero"/>
        <c:auto val="1"/>
        <c:lblAlgn val="ctr"/>
        <c:lblOffset val="100"/>
        <c:noMultiLvlLbl val="0"/>
      </c:catAx>
      <c:valAx>
        <c:axId val="51873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2408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Comparison of baseline</a:t>
            </a:r>
            <a:r>
              <a:rPr lang="en-US" sz="20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and endline results of purchase</a:t>
            </a:r>
            <a:r>
              <a:rPr lang="en-US" sz="20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of homemade alcohol per country</a:t>
            </a:r>
            <a:endParaRPr lang="en-US" sz="20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'Alcohol Availability'!$B$41</c:f>
              <c:strCache>
                <c:ptCount val="1"/>
                <c:pt idx="0">
                  <c:v>Endline </c:v>
                </c:pt>
              </c:strCache>
            </c:strRef>
          </c:tx>
          <c:spPr>
            <a:solidFill>
              <a:srgbClr val="00B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Availability'!$A$42:$A$47</c:f>
              <c:strCache>
                <c:ptCount val="6"/>
                <c:pt idx="0">
                  <c:v>Uganda </c:v>
                </c:pt>
                <c:pt idx="1">
                  <c:v>Kenya</c:v>
                </c:pt>
                <c:pt idx="2">
                  <c:v>Tanzania</c:v>
                </c:pt>
                <c:pt idx="3">
                  <c:v>Rwanda</c:v>
                </c:pt>
                <c:pt idx="4">
                  <c:v>Burundi</c:v>
                </c:pt>
                <c:pt idx="5">
                  <c:v>Overall (Regional)</c:v>
                </c:pt>
              </c:strCache>
            </c:strRef>
          </c:cat>
          <c:val>
            <c:numRef>
              <c:f>'Alcohol Availability'!$B$42:$B$47</c:f>
              <c:numCache>
                <c:formatCode>0.00%</c:formatCode>
                <c:ptCount val="6"/>
                <c:pt idx="0" formatCode="0%">
                  <c:v>0.26</c:v>
                </c:pt>
                <c:pt idx="1">
                  <c:v>0.23400000000000001</c:v>
                </c:pt>
                <c:pt idx="2" formatCode="0.0%">
                  <c:v>0.16200000000000001</c:v>
                </c:pt>
                <c:pt idx="3">
                  <c:v>0.153</c:v>
                </c:pt>
                <c:pt idx="4">
                  <c:v>4.7E-2</c:v>
                </c:pt>
                <c:pt idx="5" formatCode="0%">
                  <c:v>0.17120000000000002</c:v>
                </c:pt>
              </c:numCache>
            </c:numRef>
          </c:val>
          <c:extLst>
            <c:ext xmlns:c16="http://schemas.microsoft.com/office/drawing/2014/chart" uri="{C3380CC4-5D6E-409C-BE32-E72D297353CC}">
              <c16:uniqueId val="{00000000-6D35-4CE4-897D-92F3367A6359}"/>
            </c:ext>
          </c:extLst>
        </c:ser>
        <c:ser>
          <c:idx val="1"/>
          <c:order val="1"/>
          <c:tx>
            <c:strRef>
              <c:f>'Alcohol Availability'!$C$41</c:f>
              <c:strCache>
                <c:ptCount val="1"/>
                <c:pt idx="0">
                  <c:v>Baseline </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Availability'!$A$42:$A$47</c:f>
              <c:strCache>
                <c:ptCount val="6"/>
                <c:pt idx="0">
                  <c:v>Uganda </c:v>
                </c:pt>
                <c:pt idx="1">
                  <c:v>Kenya</c:v>
                </c:pt>
                <c:pt idx="2">
                  <c:v>Tanzania</c:v>
                </c:pt>
                <c:pt idx="3">
                  <c:v>Rwanda</c:v>
                </c:pt>
                <c:pt idx="4">
                  <c:v>Burundi</c:v>
                </c:pt>
                <c:pt idx="5">
                  <c:v>Overall (Regional)</c:v>
                </c:pt>
              </c:strCache>
            </c:strRef>
          </c:cat>
          <c:val>
            <c:numRef>
              <c:f>'Alcohol Availability'!$C$42:$C$47</c:f>
              <c:numCache>
                <c:formatCode>0%</c:formatCode>
                <c:ptCount val="6"/>
                <c:pt idx="0" formatCode="0.0%">
                  <c:v>0.28299999999999997</c:v>
                </c:pt>
                <c:pt idx="1">
                  <c:v>0.21</c:v>
                </c:pt>
                <c:pt idx="2">
                  <c:v>0.31</c:v>
                </c:pt>
                <c:pt idx="3" formatCode="0.0%">
                  <c:v>0.253</c:v>
                </c:pt>
                <c:pt idx="4" formatCode="0.0%">
                  <c:v>0.81699999999999995</c:v>
                </c:pt>
                <c:pt idx="5" formatCode="0.0%">
                  <c:v>0.37459999999999999</c:v>
                </c:pt>
              </c:numCache>
            </c:numRef>
          </c:val>
          <c:extLst>
            <c:ext xmlns:c16="http://schemas.microsoft.com/office/drawing/2014/chart" uri="{C3380CC4-5D6E-409C-BE32-E72D297353CC}">
              <c16:uniqueId val="{00000001-6D35-4CE4-897D-92F3367A6359}"/>
            </c:ext>
          </c:extLst>
        </c:ser>
        <c:dLbls>
          <c:showLegendKey val="0"/>
          <c:showVal val="0"/>
          <c:showCatName val="0"/>
          <c:showSerName val="0"/>
          <c:showPercent val="0"/>
          <c:showBubbleSize val="0"/>
        </c:dLbls>
        <c:gapWidth val="150"/>
        <c:shape val="box"/>
        <c:axId val="523751560"/>
        <c:axId val="523750576"/>
        <c:axId val="0"/>
      </c:bar3DChart>
      <c:catAx>
        <c:axId val="523751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23750576"/>
        <c:crosses val="autoZero"/>
        <c:auto val="1"/>
        <c:lblAlgn val="ctr"/>
        <c:lblOffset val="100"/>
        <c:noMultiLvlLbl val="0"/>
      </c:catAx>
      <c:valAx>
        <c:axId val="523750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2375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rPr>
              <a:t>Respondents</a:t>
            </a:r>
            <a:r>
              <a:rPr lang="en-US" sz="1800" b="1"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rPr>
              <a:t> who reported to have knowledge of negative effects of alcohol</a:t>
            </a:r>
            <a:endParaRPr lang="en-US" sz="1800" b="1">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1345647399583362"/>
          <c:y val="0.16653036472523991"/>
          <c:w val="0.84990366743704993"/>
          <c:h val="0.69501173968035401"/>
        </c:manualLayout>
      </c:layout>
      <c:barChart>
        <c:barDir val="col"/>
        <c:grouping val="clustered"/>
        <c:varyColors val="0"/>
        <c:ser>
          <c:idx val="0"/>
          <c:order val="0"/>
          <c:tx>
            <c:strRef>
              <c:f>'Alcohol Awareness'!$G$32</c:f>
              <c:strCache>
                <c:ptCount val="1"/>
                <c:pt idx="0">
                  <c:v>Percentage </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F9DB-47E3-B74E-5DC659BB40DA}"/>
              </c:ext>
            </c:extLst>
          </c:dPt>
          <c:dPt>
            <c:idx val="1"/>
            <c:invertIfNegative val="0"/>
            <c:bubble3D val="0"/>
            <c:spPr>
              <a:solidFill>
                <a:srgbClr val="00B050"/>
              </a:solidFill>
              <a:ln>
                <a:noFill/>
              </a:ln>
              <a:effectLst/>
            </c:spPr>
            <c:extLst>
              <c:ext xmlns:c16="http://schemas.microsoft.com/office/drawing/2014/chart" uri="{C3380CC4-5D6E-409C-BE32-E72D297353CC}">
                <c16:uniqueId val="{00000003-F9DB-47E3-B74E-5DC659BB40DA}"/>
              </c:ext>
            </c:extLst>
          </c:dPt>
          <c:dPt>
            <c:idx val="2"/>
            <c:invertIfNegative val="0"/>
            <c:bubble3D val="0"/>
            <c:spPr>
              <a:solidFill>
                <a:srgbClr val="7030A0"/>
              </a:solidFill>
              <a:ln>
                <a:noFill/>
              </a:ln>
              <a:effectLst/>
            </c:spPr>
            <c:extLst>
              <c:ext xmlns:c16="http://schemas.microsoft.com/office/drawing/2014/chart" uri="{C3380CC4-5D6E-409C-BE32-E72D297353CC}">
                <c16:uniqueId val="{00000005-F9DB-47E3-B74E-5DC659BB40DA}"/>
              </c:ext>
            </c:extLst>
          </c:dPt>
          <c:dPt>
            <c:idx val="3"/>
            <c:invertIfNegative val="0"/>
            <c:bubble3D val="0"/>
            <c:spPr>
              <a:solidFill>
                <a:srgbClr val="0070C0"/>
              </a:solidFill>
              <a:ln>
                <a:noFill/>
              </a:ln>
              <a:effectLst/>
            </c:spPr>
            <c:extLst>
              <c:ext xmlns:c16="http://schemas.microsoft.com/office/drawing/2014/chart" uri="{C3380CC4-5D6E-409C-BE32-E72D297353CC}">
                <c16:uniqueId val="{00000007-F9DB-47E3-B74E-5DC659BB40DA}"/>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9-F9DB-47E3-B74E-5DC659BB40DA}"/>
              </c:ext>
            </c:extLst>
          </c:dPt>
          <c:dPt>
            <c:idx val="5"/>
            <c:invertIfNegative val="0"/>
            <c:bubble3D val="0"/>
            <c:spPr>
              <a:solidFill>
                <a:srgbClr val="C00000"/>
              </a:solidFill>
              <a:ln>
                <a:noFill/>
              </a:ln>
              <a:effectLst/>
            </c:spPr>
            <c:extLst>
              <c:ext xmlns:c16="http://schemas.microsoft.com/office/drawing/2014/chart" uri="{C3380CC4-5D6E-409C-BE32-E72D297353CC}">
                <c16:uniqueId val="{0000000B-F9DB-47E3-B74E-5DC659BB40D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Awareness'!$F$33:$F$38</c:f>
              <c:strCache>
                <c:ptCount val="6"/>
                <c:pt idx="0">
                  <c:v>Uganda </c:v>
                </c:pt>
                <c:pt idx="1">
                  <c:v>Kenya</c:v>
                </c:pt>
                <c:pt idx="2">
                  <c:v>Tanzania</c:v>
                </c:pt>
                <c:pt idx="3">
                  <c:v>Rwanda</c:v>
                </c:pt>
                <c:pt idx="4">
                  <c:v>Burundi</c:v>
                </c:pt>
                <c:pt idx="5">
                  <c:v>Overall (Regional)</c:v>
                </c:pt>
              </c:strCache>
            </c:strRef>
          </c:cat>
          <c:val>
            <c:numRef>
              <c:f>'Alcohol Awareness'!$G$33:$G$38</c:f>
              <c:numCache>
                <c:formatCode>0.00%</c:formatCode>
                <c:ptCount val="6"/>
                <c:pt idx="0">
                  <c:v>0.9264</c:v>
                </c:pt>
                <c:pt idx="1">
                  <c:v>0.81499999999999995</c:v>
                </c:pt>
                <c:pt idx="2">
                  <c:v>0.94499999999999995</c:v>
                </c:pt>
                <c:pt idx="3">
                  <c:v>0.5</c:v>
                </c:pt>
                <c:pt idx="4" formatCode="0%">
                  <c:v>0.98</c:v>
                </c:pt>
                <c:pt idx="5">
                  <c:v>0.83327999999999991</c:v>
                </c:pt>
              </c:numCache>
            </c:numRef>
          </c:val>
          <c:extLst>
            <c:ext xmlns:c16="http://schemas.microsoft.com/office/drawing/2014/chart" uri="{C3380CC4-5D6E-409C-BE32-E72D297353CC}">
              <c16:uniqueId val="{0000000C-F9DB-47E3-B74E-5DC659BB40DA}"/>
            </c:ext>
          </c:extLst>
        </c:ser>
        <c:dLbls>
          <c:showLegendKey val="0"/>
          <c:showVal val="0"/>
          <c:showCatName val="0"/>
          <c:showSerName val="0"/>
          <c:showPercent val="0"/>
          <c:showBubbleSize val="0"/>
        </c:dLbls>
        <c:gapWidth val="219"/>
        <c:overlap val="-27"/>
        <c:axId val="574743912"/>
        <c:axId val="574743256"/>
      </c:barChart>
      <c:catAx>
        <c:axId val="57474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74743256"/>
        <c:crosses val="autoZero"/>
        <c:auto val="1"/>
        <c:lblAlgn val="ctr"/>
        <c:lblOffset val="100"/>
        <c:noMultiLvlLbl val="0"/>
      </c:catAx>
      <c:valAx>
        <c:axId val="574743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574743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GB" sz="1800" b="1" i="0" baseline="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Respondents who reported to have knowledge about government restrictions on alcohol</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'Alcohol Awareness'!$A$23:$A$28</c:f>
              <c:strCache>
                <c:ptCount val="6"/>
                <c:pt idx="0">
                  <c:v>Uganda </c:v>
                </c:pt>
                <c:pt idx="1">
                  <c:v>Kenya</c:v>
                </c:pt>
                <c:pt idx="2">
                  <c:v>Tanzania</c:v>
                </c:pt>
                <c:pt idx="3">
                  <c:v>Rwanda</c:v>
                </c:pt>
                <c:pt idx="4">
                  <c:v>Burundi</c:v>
                </c:pt>
                <c:pt idx="5">
                  <c:v>Overall (Regional)</c:v>
                </c:pt>
              </c:strCache>
            </c:strRef>
          </c:cat>
          <c:val>
            <c:numRef>
              <c:f>'Alcohol Awareness'!$B$23:$B$28</c:f>
              <c:numCache>
                <c:formatCode>0.00%</c:formatCode>
                <c:ptCount val="6"/>
                <c:pt idx="0" formatCode="0%">
                  <c:v>0.54</c:v>
                </c:pt>
                <c:pt idx="1">
                  <c:v>0.999</c:v>
                </c:pt>
                <c:pt idx="2">
                  <c:v>0.52800000000000002</c:v>
                </c:pt>
                <c:pt idx="3" formatCode="0%">
                  <c:v>0.91</c:v>
                </c:pt>
                <c:pt idx="4">
                  <c:v>0.34499999999999997</c:v>
                </c:pt>
                <c:pt idx="5">
                  <c:v>0.66439999999999999</c:v>
                </c:pt>
              </c:numCache>
            </c:numRef>
          </c:val>
          <c:extLst>
            <c:ext xmlns:c16="http://schemas.microsoft.com/office/drawing/2014/chart" uri="{C3380CC4-5D6E-409C-BE32-E72D297353CC}">
              <c16:uniqueId val="{00000000-9D73-49E0-9817-1F6BC7DCE15F}"/>
            </c:ext>
          </c:extLst>
        </c:ser>
        <c:dLbls>
          <c:showLegendKey val="0"/>
          <c:showVal val="0"/>
          <c:showCatName val="0"/>
          <c:showSerName val="0"/>
          <c:showPercent val="0"/>
          <c:showBubbleSize val="0"/>
        </c:dLbls>
        <c:gapWidth val="150"/>
        <c:shape val="box"/>
        <c:axId val="494731480"/>
        <c:axId val="494728200"/>
        <c:axId val="0"/>
      </c:bar3DChart>
      <c:catAx>
        <c:axId val="494731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494728200"/>
        <c:crosses val="autoZero"/>
        <c:auto val="1"/>
        <c:lblAlgn val="ctr"/>
        <c:lblOffset val="100"/>
        <c:noMultiLvlLbl val="0"/>
      </c:catAx>
      <c:valAx>
        <c:axId val="494728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494731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5">
          <a:lumMod val="5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8C705-4983-4F56-9EBB-AA49694466CD}" type="datetimeFigureOut">
              <a:rPr lang="en-GB" smtClean="0"/>
              <a:t>23/11/2022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28B61-65ED-4982-90D8-F3CEF6F1F701}" type="slidenum">
              <a:rPr lang="en-GB" smtClean="0"/>
              <a:t>‹#›</a:t>
            </a:fld>
            <a:endParaRPr lang="en-GB"/>
          </a:p>
        </p:txBody>
      </p:sp>
    </p:spTree>
    <p:extLst>
      <p:ext uri="{BB962C8B-B14F-4D97-AF65-F5344CB8AC3E}">
        <p14:creationId xmlns:p14="http://schemas.microsoft.com/office/powerpoint/2010/main" val="26434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gi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gif"/><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4851" y="802299"/>
            <a:ext cx="6609983"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404851" y="3531205"/>
            <a:ext cx="6609983"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5" name="Straight Connector 14"/>
          <p:cNvCxnSpPr>
            <a:cxnSpLocks/>
          </p:cNvCxnSpPr>
          <p:nvPr/>
        </p:nvCxnSpPr>
        <p:spPr>
          <a:xfrm>
            <a:off x="1404851" y="3433156"/>
            <a:ext cx="6650183" cy="0"/>
          </a:xfrm>
          <a:prstGeom prst="line">
            <a:avLst/>
          </a:prstGeom>
          <a:ln w="31750">
            <a:solidFill>
              <a:srgbClr val="EE1A26"/>
            </a:solidFill>
          </a:ln>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2DE2BAE8-5FF3-471E-9C54-3D2FA099E58F}"/>
              </a:ext>
            </a:extLst>
          </p:cNvPr>
          <p:cNvGrpSpPr/>
          <p:nvPr userDrawn="1"/>
        </p:nvGrpSpPr>
        <p:grpSpPr>
          <a:xfrm>
            <a:off x="7730837" y="0"/>
            <a:ext cx="1413164" cy="211482"/>
            <a:chOff x="10307782" y="-1346"/>
            <a:chExt cx="1884218" cy="211482"/>
          </a:xfrm>
        </p:grpSpPr>
        <p:sp>
          <p:nvSpPr>
            <p:cNvPr id="11" name="Rectangle 10">
              <a:extLst>
                <a:ext uri="{FF2B5EF4-FFF2-40B4-BE49-F238E27FC236}">
                  <a16:creationId xmlns:a16="http://schemas.microsoft.com/office/drawing/2014/main" id="{C1804644-4CFA-471D-83E4-DC9C2BF2EF6A}"/>
                </a:ext>
              </a:extLst>
            </p:cNvPr>
            <p:cNvSpPr/>
            <p:nvPr userDrawn="1"/>
          </p:nvSpPr>
          <p:spPr>
            <a:xfrm>
              <a:off x="10307782" y="-1346"/>
              <a:ext cx="1884218" cy="51222"/>
            </a:xfrm>
            <a:prstGeom prst="rect">
              <a:avLst/>
            </a:prstGeom>
            <a:solidFill>
              <a:srgbClr val="273797"/>
            </a:solidFill>
            <a:ln>
              <a:solidFill>
                <a:srgbClr val="273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080D8FBD-5CE5-466F-B61D-655F5061E1D4}"/>
                </a:ext>
              </a:extLst>
            </p:cNvPr>
            <p:cNvSpPr/>
            <p:nvPr userDrawn="1"/>
          </p:nvSpPr>
          <p:spPr>
            <a:xfrm>
              <a:off x="10740044" y="84704"/>
              <a:ext cx="1451956" cy="45719"/>
            </a:xfrm>
            <a:prstGeom prst="rect">
              <a:avLst/>
            </a:prstGeom>
            <a:solidFill>
              <a:srgbClr val="EE1A26"/>
            </a:solidFill>
            <a:ln>
              <a:solidFill>
                <a:srgbClr val="EE1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24318CFD-6A50-4B20-8F02-6DA68284D5D2}"/>
                </a:ext>
              </a:extLst>
            </p:cNvPr>
            <p:cNvSpPr/>
            <p:nvPr userDrawn="1"/>
          </p:nvSpPr>
          <p:spPr>
            <a:xfrm>
              <a:off x="11218576" y="162766"/>
              <a:ext cx="973424" cy="47370"/>
            </a:xfrm>
            <a:prstGeom prst="rect">
              <a:avLst/>
            </a:prstGeom>
            <a:solidFill>
              <a:srgbClr val="273797"/>
            </a:solidFill>
            <a:ln>
              <a:solidFill>
                <a:srgbClr val="273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6" name="Picture 15">
            <a:extLst>
              <a:ext uri="{FF2B5EF4-FFF2-40B4-BE49-F238E27FC236}">
                <a16:creationId xmlns:a16="http://schemas.microsoft.com/office/drawing/2014/main" id="{105A7F4F-A0E8-4D16-B65A-39DDD0FACBC7}"/>
              </a:ext>
            </a:extLst>
          </p:cNvPr>
          <p:cNvPicPr>
            <a:picLocks noChangeAspect="1"/>
          </p:cNvPicPr>
          <p:nvPr userDrawn="1"/>
        </p:nvPicPr>
        <p:blipFill rotWithShape="1">
          <a:blip r:embed="rId2"/>
          <a:srcRect t="24242" b="24848"/>
          <a:stretch/>
        </p:blipFill>
        <p:spPr>
          <a:xfrm>
            <a:off x="49876" y="6325985"/>
            <a:ext cx="1020060" cy="507078"/>
          </a:xfrm>
          <a:prstGeom prst="rect">
            <a:avLst/>
          </a:prstGeom>
        </p:spPr>
      </p:pic>
      <p:pic>
        <p:nvPicPr>
          <p:cNvPr id="18" name="Picture 17">
            <a:extLst>
              <a:ext uri="{FF2B5EF4-FFF2-40B4-BE49-F238E27FC236}">
                <a16:creationId xmlns:a16="http://schemas.microsoft.com/office/drawing/2014/main" id="{6B84EC26-7080-4FF1-A31E-3A472B4C6460}"/>
              </a:ext>
            </a:extLst>
          </p:cNvPr>
          <p:cNvPicPr>
            <a:picLocks noChangeAspect="1"/>
          </p:cNvPicPr>
          <p:nvPr userDrawn="1"/>
        </p:nvPicPr>
        <p:blipFill>
          <a:blip r:embed="rId3"/>
          <a:stretch>
            <a:fillRect/>
          </a:stretch>
        </p:blipFill>
        <p:spPr>
          <a:xfrm>
            <a:off x="7757778" y="6288443"/>
            <a:ext cx="1128527" cy="526647"/>
          </a:xfrm>
          <a:prstGeom prst="rect">
            <a:avLst/>
          </a:prstGeom>
        </p:spPr>
      </p:pic>
      <p:pic>
        <p:nvPicPr>
          <p:cNvPr id="19" name="Picture 18">
            <a:extLst>
              <a:ext uri="{FF2B5EF4-FFF2-40B4-BE49-F238E27FC236}">
                <a16:creationId xmlns:a16="http://schemas.microsoft.com/office/drawing/2014/main" id="{3091DC2A-F43E-4C52-BF03-B7D98B8057C9}"/>
              </a:ext>
            </a:extLst>
          </p:cNvPr>
          <p:cNvPicPr>
            <a:picLocks noChangeAspect="1"/>
          </p:cNvPicPr>
          <p:nvPr userDrawn="1"/>
        </p:nvPicPr>
        <p:blipFill>
          <a:blip r:embed="rId4"/>
          <a:stretch>
            <a:fillRect/>
          </a:stretch>
        </p:blipFill>
        <p:spPr>
          <a:xfrm>
            <a:off x="6188241" y="6256341"/>
            <a:ext cx="558613" cy="563492"/>
          </a:xfrm>
          <a:prstGeom prst="rect">
            <a:avLst/>
          </a:prstGeom>
        </p:spPr>
      </p:pic>
      <p:pic>
        <p:nvPicPr>
          <p:cNvPr id="20" name="Picture 19">
            <a:extLst>
              <a:ext uri="{FF2B5EF4-FFF2-40B4-BE49-F238E27FC236}">
                <a16:creationId xmlns:a16="http://schemas.microsoft.com/office/drawing/2014/main" id="{61036C86-12BF-4156-BE61-B5D79A3E81D0}"/>
              </a:ext>
            </a:extLst>
          </p:cNvPr>
          <p:cNvPicPr>
            <a:picLocks noChangeAspect="1"/>
          </p:cNvPicPr>
          <p:nvPr userDrawn="1"/>
        </p:nvPicPr>
        <p:blipFill>
          <a:blip r:embed="rId5"/>
          <a:stretch>
            <a:fillRect/>
          </a:stretch>
        </p:blipFill>
        <p:spPr>
          <a:xfrm>
            <a:off x="7013801" y="6313492"/>
            <a:ext cx="558613" cy="514178"/>
          </a:xfrm>
          <a:prstGeom prst="rect">
            <a:avLst/>
          </a:prstGeom>
        </p:spPr>
      </p:pic>
      <p:pic>
        <p:nvPicPr>
          <p:cNvPr id="21" name="Picture 20">
            <a:extLst>
              <a:ext uri="{FF2B5EF4-FFF2-40B4-BE49-F238E27FC236}">
                <a16:creationId xmlns:a16="http://schemas.microsoft.com/office/drawing/2014/main" id="{A90CD98C-8045-4141-A34A-97B643519231}"/>
              </a:ext>
            </a:extLst>
          </p:cNvPr>
          <p:cNvPicPr>
            <a:picLocks noChangeAspect="1"/>
          </p:cNvPicPr>
          <p:nvPr userDrawn="1"/>
        </p:nvPicPr>
        <p:blipFill>
          <a:blip r:embed="rId6"/>
          <a:stretch>
            <a:fillRect/>
          </a:stretch>
        </p:blipFill>
        <p:spPr>
          <a:xfrm>
            <a:off x="5384987" y="6256477"/>
            <a:ext cx="558613" cy="558613"/>
          </a:xfrm>
          <a:prstGeom prst="rect">
            <a:avLst/>
          </a:prstGeom>
          <a:solidFill>
            <a:srgbClr val="FFFF00"/>
          </a:solidFill>
        </p:spPr>
      </p:pic>
      <p:pic>
        <p:nvPicPr>
          <p:cNvPr id="22" name="Picture 21">
            <a:extLst>
              <a:ext uri="{FF2B5EF4-FFF2-40B4-BE49-F238E27FC236}">
                <a16:creationId xmlns:a16="http://schemas.microsoft.com/office/drawing/2014/main" id="{27814A42-8276-4436-9724-9B825AD7A0DD}"/>
              </a:ext>
            </a:extLst>
          </p:cNvPr>
          <p:cNvPicPr>
            <a:picLocks noChangeAspect="1"/>
          </p:cNvPicPr>
          <p:nvPr userDrawn="1"/>
        </p:nvPicPr>
        <p:blipFill>
          <a:blip r:embed="rId7"/>
          <a:stretch>
            <a:fillRect/>
          </a:stretch>
        </p:blipFill>
        <p:spPr>
          <a:xfrm>
            <a:off x="2516731" y="6352620"/>
            <a:ext cx="2698257" cy="352236"/>
          </a:xfrm>
          <a:prstGeom prst="rect">
            <a:avLst/>
          </a:prstGeom>
        </p:spPr>
      </p:pic>
      <p:cxnSp>
        <p:nvCxnSpPr>
          <p:cNvPr id="23" name="Straight Connector 22">
            <a:extLst>
              <a:ext uri="{FF2B5EF4-FFF2-40B4-BE49-F238E27FC236}">
                <a16:creationId xmlns:a16="http://schemas.microsoft.com/office/drawing/2014/main" id="{6AE6A112-0FE1-4CB1-83A0-9DA33C4272AB}"/>
              </a:ext>
            </a:extLst>
          </p:cNvPr>
          <p:cNvCxnSpPr/>
          <p:nvPr userDrawn="1"/>
        </p:nvCxnSpPr>
        <p:spPr>
          <a:xfrm>
            <a:off x="-25202" y="6160463"/>
            <a:ext cx="9169202" cy="0"/>
          </a:xfrm>
          <a:prstGeom prst="line">
            <a:avLst/>
          </a:prstGeom>
          <a:ln w="28575">
            <a:solidFill>
              <a:srgbClr val="283897"/>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4230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777" y="98535"/>
            <a:ext cx="7441256" cy="567080"/>
          </a:xfrm>
        </p:spPr>
        <p:txBody>
          <a:bodyPr/>
          <a:lstStyle/>
          <a:p>
            <a:r>
              <a:rPr lang="en-US" dirty="0"/>
              <a:t>Click to edit Master title style</a:t>
            </a:r>
          </a:p>
        </p:txBody>
      </p:sp>
      <p:sp>
        <p:nvSpPr>
          <p:cNvPr id="3" name="Content Placeholder 2"/>
          <p:cNvSpPr>
            <a:spLocks noGrp="1"/>
          </p:cNvSpPr>
          <p:nvPr>
            <p:ph idx="1"/>
          </p:nvPr>
        </p:nvSpPr>
        <p:spPr>
          <a:xfrm>
            <a:off x="615690" y="712928"/>
            <a:ext cx="8112674" cy="5477736"/>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p:cNvCxnSpPr>
            <a:cxnSpLocks/>
          </p:cNvCxnSpPr>
          <p:nvPr userDrawn="1"/>
        </p:nvCxnSpPr>
        <p:spPr>
          <a:xfrm>
            <a:off x="-25202" y="665615"/>
            <a:ext cx="7441256" cy="0"/>
          </a:xfrm>
          <a:prstGeom prst="line">
            <a:avLst/>
          </a:prstGeom>
          <a:ln w="31750">
            <a:solidFill>
              <a:srgbClr val="273797"/>
            </a:solidFill>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EDBE09AA-EBE1-4C63-A1E7-EE861E34B890}"/>
              </a:ext>
            </a:extLst>
          </p:cNvPr>
          <p:cNvPicPr>
            <a:picLocks noChangeAspect="1"/>
          </p:cNvPicPr>
          <p:nvPr userDrawn="1"/>
        </p:nvPicPr>
        <p:blipFill rotWithShape="1">
          <a:blip r:embed="rId2"/>
          <a:srcRect t="24242" b="24848"/>
          <a:stretch/>
        </p:blipFill>
        <p:spPr>
          <a:xfrm>
            <a:off x="41563" y="6334298"/>
            <a:ext cx="1020060" cy="507078"/>
          </a:xfrm>
          <a:prstGeom prst="rect">
            <a:avLst/>
          </a:prstGeom>
        </p:spPr>
      </p:pic>
      <p:grpSp>
        <p:nvGrpSpPr>
          <p:cNvPr id="10" name="Group 9">
            <a:extLst>
              <a:ext uri="{FF2B5EF4-FFF2-40B4-BE49-F238E27FC236}">
                <a16:creationId xmlns:a16="http://schemas.microsoft.com/office/drawing/2014/main" id="{0B7FADE2-E05A-425A-A04A-AACB75720782}"/>
              </a:ext>
            </a:extLst>
          </p:cNvPr>
          <p:cNvGrpSpPr/>
          <p:nvPr userDrawn="1"/>
        </p:nvGrpSpPr>
        <p:grpSpPr>
          <a:xfrm>
            <a:off x="7730836" y="0"/>
            <a:ext cx="1413164" cy="211482"/>
            <a:chOff x="10307782" y="-1346"/>
            <a:chExt cx="1884218" cy="211482"/>
          </a:xfrm>
        </p:grpSpPr>
        <p:sp>
          <p:nvSpPr>
            <p:cNvPr id="11" name="Rectangle 10">
              <a:extLst>
                <a:ext uri="{FF2B5EF4-FFF2-40B4-BE49-F238E27FC236}">
                  <a16:creationId xmlns:a16="http://schemas.microsoft.com/office/drawing/2014/main" id="{2F9997E3-C35C-4CA4-A1C3-F4BD5E5904D8}"/>
                </a:ext>
              </a:extLst>
            </p:cNvPr>
            <p:cNvSpPr/>
            <p:nvPr userDrawn="1"/>
          </p:nvSpPr>
          <p:spPr>
            <a:xfrm>
              <a:off x="10307782" y="-1346"/>
              <a:ext cx="1884218" cy="51222"/>
            </a:xfrm>
            <a:prstGeom prst="rect">
              <a:avLst/>
            </a:prstGeom>
            <a:solidFill>
              <a:srgbClr val="273797"/>
            </a:solidFill>
            <a:ln>
              <a:solidFill>
                <a:srgbClr val="273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7844B59-D908-4B70-A8C5-88C9F733CCF2}"/>
                </a:ext>
              </a:extLst>
            </p:cNvPr>
            <p:cNvSpPr/>
            <p:nvPr userDrawn="1"/>
          </p:nvSpPr>
          <p:spPr>
            <a:xfrm>
              <a:off x="10740044" y="84704"/>
              <a:ext cx="1451956" cy="45719"/>
            </a:xfrm>
            <a:prstGeom prst="rect">
              <a:avLst/>
            </a:prstGeom>
            <a:solidFill>
              <a:srgbClr val="EE1A26"/>
            </a:solidFill>
            <a:ln>
              <a:solidFill>
                <a:srgbClr val="EE1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5BB27302-8E49-4B95-9500-4AD390C3B14F}"/>
                </a:ext>
              </a:extLst>
            </p:cNvPr>
            <p:cNvSpPr/>
            <p:nvPr userDrawn="1"/>
          </p:nvSpPr>
          <p:spPr>
            <a:xfrm>
              <a:off x="11218576" y="162766"/>
              <a:ext cx="973424" cy="47370"/>
            </a:xfrm>
            <a:prstGeom prst="rect">
              <a:avLst/>
            </a:prstGeom>
            <a:solidFill>
              <a:srgbClr val="273797"/>
            </a:solidFill>
            <a:ln>
              <a:solidFill>
                <a:srgbClr val="273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9" name="Picture 18">
            <a:extLst>
              <a:ext uri="{FF2B5EF4-FFF2-40B4-BE49-F238E27FC236}">
                <a16:creationId xmlns:a16="http://schemas.microsoft.com/office/drawing/2014/main" id="{7D5B5843-A6B1-4CE5-8C49-7079E5516A26}"/>
              </a:ext>
            </a:extLst>
          </p:cNvPr>
          <p:cNvPicPr>
            <a:picLocks noChangeAspect="1"/>
          </p:cNvPicPr>
          <p:nvPr userDrawn="1"/>
        </p:nvPicPr>
        <p:blipFill>
          <a:blip r:embed="rId3"/>
          <a:stretch>
            <a:fillRect/>
          </a:stretch>
        </p:blipFill>
        <p:spPr>
          <a:xfrm>
            <a:off x="7757778" y="6288443"/>
            <a:ext cx="1128527" cy="526647"/>
          </a:xfrm>
          <a:prstGeom prst="rect">
            <a:avLst/>
          </a:prstGeom>
        </p:spPr>
      </p:pic>
      <p:pic>
        <p:nvPicPr>
          <p:cNvPr id="20" name="Picture 19">
            <a:extLst>
              <a:ext uri="{FF2B5EF4-FFF2-40B4-BE49-F238E27FC236}">
                <a16:creationId xmlns:a16="http://schemas.microsoft.com/office/drawing/2014/main" id="{078FC709-E32F-4DBD-B77E-999583C7BE1F}"/>
              </a:ext>
            </a:extLst>
          </p:cNvPr>
          <p:cNvPicPr>
            <a:picLocks noChangeAspect="1"/>
          </p:cNvPicPr>
          <p:nvPr userDrawn="1"/>
        </p:nvPicPr>
        <p:blipFill>
          <a:blip r:embed="rId4"/>
          <a:stretch>
            <a:fillRect/>
          </a:stretch>
        </p:blipFill>
        <p:spPr>
          <a:xfrm>
            <a:off x="6188241" y="6256341"/>
            <a:ext cx="558613" cy="563492"/>
          </a:xfrm>
          <a:prstGeom prst="rect">
            <a:avLst/>
          </a:prstGeom>
        </p:spPr>
      </p:pic>
      <p:pic>
        <p:nvPicPr>
          <p:cNvPr id="21" name="Picture 20">
            <a:extLst>
              <a:ext uri="{FF2B5EF4-FFF2-40B4-BE49-F238E27FC236}">
                <a16:creationId xmlns:a16="http://schemas.microsoft.com/office/drawing/2014/main" id="{B06002E4-E9C3-42B0-861D-8E3CB2A6A514}"/>
              </a:ext>
            </a:extLst>
          </p:cNvPr>
          <p:cNvPicPr>
            <a:picLocks noChangeAspect="1"/>
          </p:cNvPicPr>
          <p:nvPr userDrawn="1"/>
        </p:nvPicPr>
        <p:blipFill>
          <a:blip r:embed="rId5"/>
          <a:stretch>
            <a:fillRect/>
          </a:stretch>
        </p:blipFill>
        <p:spPr>
          <a:xfrm>
            <a:off x="7013801" y="6313492"/>
            <a:ext cx="558613" cy="514178"/>
          </a:xfrm>
          <a:prstGeom prst="rect">
            <a:avLst/>
          </a:prstGeom>
        </p:spPr>
      </p:pic>
      <p:pic>
        <p:nvPicPr>
          <p:cNvPr id="22" name="Picture 21">
            <a:extLst>
              <a:ext uri="{FF2B5EF4-FFF2-40B4-BE49-F238E27FC236}">
                <a16:creationId xmlns:a16="http://schemas.microsoft.com/office/drawing/2014/main" id="{C8E04683-780B-4E11-8FB5-C7B1B7D215A7}"/>
              </a:ext>
            </a:extLst>
          </p:cNvPr>
          <p:cNvPicPr>
            <a:picLocks noChangeAspect="1"/>
          </p:cNvPicPr>
          <p:nvPr userDrawn="1"/>
        </p:nvPicPr>
        <p:blipFill>
          <a:blip r:embed="rId6"/>
          <a:stretch>
            <a:fillRect/>
          </a:stretch>
        </p:blipFill>
        <p:spPr>
          <a:xfrm>
            <a:off x="5384987" y="6256477"/>
            <a:ext cx="558613" cy="558613"/>
          </a:xfrm>
          <a:prstGeom prst="rect">
            <a:avLst/>
          </a:prstGeom>
          <a:solidFill>
            <a:srgbClr val="FFFF00"/>
          </a:solidFill>
        </p:spPr>
      </p:pic>
      <p:pic>
        <p:nvPicPr>
          <p:cNvPr id="23" name="Picture 22">
            <a:extLst>
              <a:ext uri="{FF2B5EF4-FFF2-40B4-BE49-F238E27FC236}">
                <a16:creationId xmlns:a16="http://schemas.microsoft.com/office/drawing/2014/main" id="{F9CB4925-EE63-4EFF-B611-E0EEDC7BB1F9}"/>
              </a:ext>
            </a:extLst>
          </p:cNvPr>
          <p:cNvPicPr>
            <a:picLocks noChangeAspect="1"/>
          </p:cNvPicPr>
          <p:nvPr userDrawn="1"/>
        </p:nvPicPr>
        <p:blipFill>
          <a:blip r:embed="rId7"/>
          <a:stretch>
            <a:fillRect/>
          </a:stretch>
        </p:blipFill>
        <p:spPr>
          <a:xfrm>
            <a:off x="2516731" y="6352620"/>
            <a:ext cx="2698257" cy="352236"/>
          </a:xfrm>
          <a:prstGeom prst="rect">
            <a:avLst/>
          </a:prstGeom>
        </p:spPr>
      </p:pic>
      <p:cxnSp>
        <p:nvCxnSpPr>
          <p:cNvPr id="5" name="Straight Connector 4">
            <a:extLst>
              <a:ext uri="{FF2B5EF4-FFF2-40B4-BE49-F238E27FC236}">
                <a16:creationId xmlns:a16="http://schemas.microsoft.com/office/drawing/2014/main" id="{A55C17C8-1566-410E-B5D1-6F0FEB47B597}"/>
              </a:ext>
            </a:extLst>
          </p:cNvPr>
          <p:cNvCxnSpPr/>
          <p:nvPr userDrawn="1"/>
        </p:nvCxnSpPr>
        <p:spPr>
          <a:xfrm>
            <a:off x="-25202" y="6160463"/>
            <a:ext cx="9169202" cy="0"/>
          </a:xfrm>
          <a:prstGeom prst="line">
            <a:avLst/>
          </a:prstGeom>
          <a:ln w="28575">
            <a:solidFill>
              <a:srgbClr val="283897"/>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64934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11/23/2022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pic>
        <p:nvPicPr>
          <p:cNvPr id="14" name="Picture 13">
            <a:extLst>
              <a:ext uri="{FF2B5EF4-FFF2-40B4-BE49-F238E27FC236}">
                <a16:creationId xmlns:a16="http://schemas.microsoft.com/office/drawing/2014/main" id="{F3E18A22-C19C-40A7-9EAE-03E7FEF36522}"/>
              </a:ext>
            </a:extLst>
          </p:cNvPr>
          <p:cNvPicPr>
            <a:picLocks noChangeAspect="1"/>
          </p:cNvPicPr>
          <p:nvPr userDrawn="1"/>
        </p:nvPicPr>
        <p:blipFill rotWithShape="1">
          <a:blip r:embed="rId4"/>
          <a:srcRect t="24242" b="24848"/>
          <a:stretch/>
        </p:blipFill>
        <p:spPr>
          <a:xfrm>
            <a:off x="1" y="6127626"/>
            <a:ext cx="1078248" cy="608284"/>
          </a:xfrm>
          <a:prstGeom prst="rect">
            <a:avLst/>
          </a:prstGeom>
        </p:spPr>
      </p:pic>
      <p:pic>
        <p:nvPicPr>
          <p:cNvPr id="8" name="Picture 7">
            <a:extLst>
              <a:ext uri="{FF2B5EF4-FFF2-40B4-BE49-F238E27FC236}">
                <a16:creationId xmlns:a16="http://schemas.microsoft.com/office/drawing/2014/main" id="{15FF5EC3-46CF-4BAC-87F1-354108411717}"/>
              </a:ext>
            </a:extLst>
          </p:cNvPr>
          <p:cNvPicPr>
            <a:picLocks noChangeAspect="1"/>
          </p:cNvPicPr>
          <p:nvPr userDrawn="1"/>
        </p:nvPicPr>
        <p:blipFill>
          <a:blip r:embed="rId5"/>
          <a:stretch>
            <a:fillRect/>
          </a:stretch>
        </p:blipFill>
        <p:spPr>
          <a:xfrm>
            <a:off x="8248304" y="6127625"/>
            <a:ext cx="654628" cy="654628"/>
          </a:xfrm>
          <a:prstGeom prst="rect">
            <a:avLst/>
          </a:prstGeom>
          <a:solidFill>
            <a:srgbClr val="FFFF00"/>
          </a:solidFill>
        </p:spPr>
      </p:pic>
    </p:spTree>
    <p:extLst>
      <p:ext uri="{BB962C8B-B14F-4D97-AF65-F5344CB8AC3E}">
        <p14:creationId xmlns:p14="http://schemas.microsoft.com/office/powerpoint/2010/main" val="127375247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5B8-B477-49B2-BA6B-48FFAE8CFDC6}"/>
              </a:ext>
            </a:extLst>
          </p:cNvPr>
          <p:cNvSpPr>
            <a:spLocks noGrp="1"/>
          </p:cNvSpPr>
          <p:nvPr>
            <p:ph type="ctrTitle"/>
          </p:nvPr>
        </p:nvSpPr>
        <p:spPr>
          <a:xfrm>
            <a:off x="1267008" y="1869470"/>
            <a:ext cx="7928517" cy="2541431"/>
          </a:xfrm>
        </p:spPr>
        <p:txBody>
          <a:bodyPr>
            <a:normAutofit fontScale="90000"/>
          </a:bodyPr>
          <a:lstStyle/>
          <a:p>
            <a:r>
              <a:rPr lang="en-US" sz="10000" b="1" dirty="0">
                <a:solidFill>
                  <a:srgbClr val="283897"/>
                </a:solidFill>
              </a:rPr>
              <a:t>ASA2021</a:t>
            </a:r>
            <a:br>
              <a:rPr lang="en-US" sz="5000" b="1" dirty="0">
                <a:solidFill>
                  <a:srgbClr val="283897"/>
                </a:solidFill>
              </a:rPr>
            </a:br>
            <a:br>
              <a:rPr lang="en-US" sz="5000" b="1" dirty="0">
                <a:solidFill>
                  <a:srgbClr val="283897"/>
                </a:solidFill>
              </a:rPr>
            </a:br>
            <a:r>
              <a:rPr lang="en-US" sz="3300" b="1" dirty="0">
                <a:solidFill>
                  <a:srgbClr val="283897"/>
                </a:solidFill>
              </a:rPr>
              <a:t>sharing Results – Regional report</a:t>
            </a:r>
          </a:p>
        </p:txBody>
      </p:sp>
      <p:sp>
        <p:nvSpPr>
          <p:cNvPr id="3" name="Subtitle 2">
            <a:extLst>
              <a:ext uri="{FF2B5EF4-FFF2-40B4-BE49-F238E27FC236}">
                <a16:creationId xmlns:a16="http://schemas.microsoft.com/office/drawing/2014/main" id="{5EFA4088-8B93-4FDD-851E-33AAEC5DE631}"/>
              </a:ext>
            </a:extLst>
          </p:cNvPr>
          <p:cNvSpPr>
            <a:spLocks noGrp="1"/>
          </p:cNvSpPr>
          <p:nvPr>
            <p:ph type="subTitle" idx="1"/>
          </p:nvPr>
        </p:nvSpPr>
        <p:spPr>
          <a:xfrm>
            <a:off x="1267008" y="4988530"/>
            <a:ext cx="6609983" cy="977621"/>
          </a:xfrm>
        </p:spPr>
        <p:txBody>
          <a:bodyPr>
            <a:normAutofit/>
          </a:bodyPr>
          <a:lstStyle/>
          <a:p>
            <a:r>
              <a:rPr lang="en-US" dirty="0"/>
              <a:t>Francis Nsanga</a:t>
            </a:r>
          </a:p>
          <a:p>
            <a:r>
              <a:rPr lang="en-US" b="1" dirty="0">
                <a:solidFill>
                  <a:srgbClr val="006600"/>
                </a:solidFill>
              </a:rPr>
              <a:t>November 23, 2022 </a:t>
            </a:r>
          </a:p>
        </p:txBody>
      </p:sp>
    </p:spTree>
    <p:extLst>
      <p:ext uri="{BB962C8B-B14F-4D97-AF65-F5344CB8AC3E}">
        <p14:creationId xmlns:p14="http://schemas.microsoft.com/office/powerpoint/2010/main" val="370584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98535"/>
            <a:ext cx="7441256" cy="567080"/>
          </a:xfrm>
        </p:spPr>
        <p:txBody>
          <a:bodyPr>
            <a:noAutofit/>
          </a:bodyPr>
          <a:lstStyle/>
          <a:p>
            <a:r>
              <a:rPr lang="en-GB" sz="4000" b="1" cap="none" dirty="0">
                <a:solidFill>
                  <a:srgbClr val="273797"/>
                </a:solidFill>
                <a:latin typeface="Arial" panose="020B0604020202020204" pitchFamily="34" charset="0"/>
                <a:cs typeface="Arial" panose="020B0604020202020204" pitchFamily="34" charset="0"/>
              </a:rPr>
              <a:t>Ever taken alcohol</a:t>
            </a:r>
            <a:endParaRPr lang="en-UG" sz="4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994968"/>
            <a:ext cx="8792230" cy="5005781"/>
          </a:xfrm>
        </p:spPr>
        <p:txBody>
          <a:bodyPr>
            <a:normAutofit/>
          </a:bodyPr>
          <a:lstStyle/>
          <a:p>
            <a:r>
              <a:rPr lang="en-GB" sz="3200" dirty="0">
                <a:latin typeface="+mj-lt"/>
              </a:rPr>
              <a:t> Close to half the number of respondents, 47% </a:t>
            </a:r>
            <a:r>
              <a:rPr lang="en-US" sz="3200" dirty="0">
                <a:latin typeface="+mj-lt"/>
              </a:rPr>
              <a:t>(1,542 out of 3,205</a:t>
            </a:r>
            <a:r>
              <a:rPr lang="en-GB" sz="3200" dirty="0">
                <a:latin typeface="+mj-lt"/>
              </a:rPr>
              <a:t>), indicated to have ever taken alcohol before. Up to 53% reported “No”</a:t>
            </a:r>
          </a:p>
          <a:p>
            <a:r>
              <a:rPr lang="en-GB" sz="3200" dirty="0">
                <a:latin typeface="+mj-lt"/>
              </a:rPr>
              <a:t>Burundi has the biggest proportion of 69%, followed by Uganda, 47%; Kenya 43%; Rwanda 42% and Tanzania 33% </a:t>
            </a:r>
          </a:p>
          <a:p>
            <a:r>
              <a:rPr lang="en-US" sz="3200" dirty="0">
                <a:latin typeface="+mj-lt"/>
              </a:rPr>
              <a:t>In comparison, the baseline reported a higher percentage of 53%, representing a 6% reduction. </a:t>
            </a:r>
            <a:endParaRPr lang="en-GB" altLang="en-US" sz="3200" dirty="0">
              <a:latin typeface="+mj-lt"/>
            </a:endParaRPr>
          </a:p>
        </p:txBody>
      </p:sp>
    </p:spTree>
    <p:extLst>
      <p:ext uri="{BB962C8B-B14F-4D97-AF65-F5344CB8AC3E}">
        <p14:creationId xmlns:p14="http://schemas.microsoft.com/office/powerpoint/2010/main" val="239472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9788-2753-996F-5EBF-8F69125C42A3}"/>
              </a:ext>
            </a:extLst>
          </p:cNvPr>
          <p:cNvSpPr>
            <a:spLocks noGrp="1"/>
          </p:cNvSpPr>
          <p:nvPr>
            <p:ph type="title"/>
          </p:nvPr>
        </p:nvSpPr>
        <p:spPr/>
        <p:txBody>
          <a:bodyPr/>
          <a:lstStyle/>
          <a:p>
            <a:endParaRPr lang="en-UG"/>
          </a:p>
        </p:txBody>
      </p:sp>
      <p:graphicFrame>
        <p:nvGraphicFramePr>
          <p:cNvPr id="4" name="Chart 3">
            <a:extLst>
              <a:ext uri="{FF2B5EF4-FFF2-40B4-BE49-F238E27FC236}">
                <a16:creationId xmlns:a16="http://schemas.microsoft.com/office/drawing/2014/main" id="{E3169826-1B3C-40BB-9873-FCEFCE594CD6}"/>
              </a:ext>
            </a:extLst>
          </p:cNvPr>
          <p:cNvGraphicFramePr/>
          <p:nvPr>
            <p:extLst>
              <p:ext uri="{D42A27DB-BD31-4B8C-83A1-F6EECF244321}">
                <p14:modId xmlns:p14="http://schemas.microsoft.com/office/powerpoint/2010/main" val="127177952"/>
              </p:ext>
            </p:extLst>
          </p:nvPr>
        </p:nvGraphicFramePr>
        <p:xfrm>
          <a:off x="151564" y="935421"/>
          <a:ext cx="8850187" cy="4992413"/>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D183CDDE-C937-D0ED-6C91-401576C77D9B}"/>
              </a:ext>
            </a:extLst>
          </p:cNvPr>
          <p:cNvSpPr/>
          <p:nvPr/>
        </p:nvSpPr>
        <p:spPr>
          <a:xfrm>
            <a:off x="5885794" y="1542393"/>
            <a:ext cx="1471447" cy="3773214"/>
          </a:xfrm>
          <a:prstGeom prst="ellipse">
            <a:avLst/>
          </a:prstGeom>
          <a:noFill/>
          <a:ln>
            <a:solidFill>
              <a:srgbClr val="283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40314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60435"/>
            <a:ext cx="7441256" cy="567080"/>
          </a:xfrm>
        </p:spPr>
        <p:txBody>
          <a:bodyPr>
            <a:noAutofit/>
          </a:bodyPr>
          <a:lstStyle/>
          <a:p>
            <a:r>
              <a:rPr lang="en-GB" sz="4000" b="1" cap="none" dirty="0">
                <a:solidFill>
                  <a:srgbClr val="273797"/>
                </a:solidFill>
                <a:latin typeface="Arial" panose="020B0604020202020204" pitchFamily="34" charset="0"/>
                <a:cs typeface="Arial" panose="020B0604020202020204" pitchFamily="34" charset="0"/>
              </a:rPr>
              <a:t>Ever taken alcohol</a:t>
            </a:r>
            <a:endParaRPr lang="en-UG" sz="4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994968"/>
            <a:ext cx="8792230" cy="5005781"/>
          </a:xfrm>
        </p:spPr>
        <p:txBody>
          <a:bodyPr>
            <a:normAutofit/>
          </a:bodyPr>
          <a:lstStyle/>
          <a:p>
            <a:pPr algn="just">
              <a:lnSpc>
                <a:spcPct val="107000"/>
              </a:lnSpc>
              <a:spcAft>
                <a:spcPts val="800"/>
              </a:spcAft>
            </a:pPr>
            <a:r>
              <a:rPr lang="en-US" sz="2400" dirty="0">
                <a:solidFill>
                  <a:srgbClr val="222222"/>
                </a:solidFill>
                <a:latin typeface="+mj-lt"/>
                <a:cs typeface="Times New Roman" panose="02020603050405020304" pitchFamily="18" charset="0"/>
              </a:rPr>
              <a:t>A noticeable reduction in the proportion of respondents who had taken alcohol in the last 12 months was revealed in Tanzania were at baseline, 78% reported to had taken alcohol in the last 12 months, compared to 21% representing a 57% reduction. </a:t>
            </a:r>
          </a:p>
          <a:p>
            <a:pPr algn="just">
              <a:lnSpc>
                <a:spcPct val="107000"/>
              </a:lnSpc>
              <a:spcAft>
                <a:spcPts val="800"/>
              </a:spcAft>
            </a:pPr>
            <a:r>
              <a:rPr lang="en-US" sz="2400" dirty="0">
                <a:solidFill>
                  <a:srgbClr val="222222"/>
                </a:solidFill>
                <a:latin typeface="+mj-lt"/>
                <a:cs typeface="Times New Roman" panose="02020603050405020304" pitchFamily="18" charset="0"/>
              </a:rPr>
              <a:t>In Uganda, 64% reported had taken alcohol in the last 12 months;70% in Burundi; and 72.3% in Rwanda. Altogether, out of all the individuals that had reported to have taken alcohol, 58% revealed that they had taken alcohol in the last 12 months. </a:t>
            </a:r>
            <a:endParaRPr lang="en-GB" sz="2400" dirty="0">
              <a:solidFill>
                <a:srgbClr val="222222"/>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4A417B1A-733C-F8CE-098E-6A4435B95407}"/>
              </a:ext>
            </a:extLst>
          </p:cNvPr>
          <p:cNvSpPr txBox="1"/>
          <p:nvPr/>
        </p:nvSpPr>
        <p:spPr>
          <a:xfrm>
            <a:off x="1615098" y="4435889"/>
            <a:ext cx="7177132" cy="1712456"/>
          </a:xfrm>
          <a:prstGeom prst="rect">
            <a:avLst/>
          </a:prstGeom>
          <a:solidFill>
            <a:schemeClr val="accent3">
              <a:lumMod val="50000"/>
            </a:schemeClr>
          </a:solidFill>
        </p:spPr>
        <p:txBody>
          <a:bodyPr wrap="square" rtlCol="0">
            <a:spAutoFit/>
          </a:bodyPr>
          <a:lstStyle/>
          <a:p>
            <a:pPr algn="ctr">
              <a:lnSpc>
                <a:spcPct val="107000"/>
              </a:lnSpc>
              <a:spcAft>
                <a:spcPts val="800"/>
              </a:spcAft>
            </a:pPr>
            <a:r>
              <a:rPr lang="en-GB" sz="25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n-GB" sz="2500" dirty="0">
                <a:solidFill>
                  <a:schemeClr val="bg1"/>
                </a:solidFill>
                <a:effectLst/>
                <a:latin typeface="+mj-lt"/>
                <a:ea typeface="Calibri" panose="020F0502020204030204" pitchFamily="34" charset="0"/>
                <a:cs typeface="Times New Roman" panose="02020603050405020304" pitchFamily="18" charset="0"/>
              </a:rPr>
              <a:t>Drunkenness is very common in this community. I no longer take alcohol because there is completely nothing good in it.” </a:t>
            </a:r>
            <a:r>
              <a:rPr lang="en-GB" sz="2500" i="1" dirty="0">
                <a:solidFill>
                  <a:schemeClr val="bg1"/>
                </a:solidFill>
                <a:effectLst/>
                <a:latin typeface="+mj-lt"/>
                <a:ea typeface="Calibri" panose="020F0502020204030204" pitchFamily="34" charset="0"/>
                <a:cs typeface="Times New Roman" panose="02020603050405020304" pitchFamily="18" charset="0"/>
              </a:rPr>
              <a:t>20-year-old female respondent – </a:t>
            </a:r>
            <a:r>
              <a:rPr lang="en-GB" sz="2500" i="1" dirty="0" err="1">
                <a:solidFill>
                  <a:schemeClr val="bg1"/>
                </a:solidFill>
                <a:effectLst/>
                <a:latin typeface="+mj-lt"/>
                <a:ea typeface="Calibri" panose="020F0502020204030204" pitchFamily="34" charset="0"/>
                <a:cs typeface="Times New Roman" panose="02020603050405020304" pitchFamily="18" charset="0"/>
              </a:rPr>
              <a:t>Walukuba</a:t>
            </a:r>
            <a:r>
              <a:rPr lang="en-GB" sz="2500" i="1" dirty="0">
                <a:solidFill>
                  <a:schemeClr val="bg1"/>
                </a:solidFill>
                <a:effectLst/>
                <a:latin typeface="+mj-lt"/>
                <a:ea typeface="Calibri" panose="020F0502020204030204" pitchFamily="34" charset="0"/>
                <a:cs typeface="Times New Roman" panose="02020603050405020304" pitchFamily="18" charset="0"/>
              </a:rPr>
              <a:t>/</a:t>
            </a:r>
            <a:r>
              <a:rPr lang="en-GB" sz="2500" i="1" dirty="0" err="1">
                <a:solidFill>
                  <a:schemeClr val="bg1"/>
                </a:solidFill>
                <a:effectLst/>
                <a:latin typeface="+mj-lt"/>
                <a:ea typeface="Calibri" panose="020F0502020204030204" pitchFamily="34" charset="0"/>
                <a:cs typeface="Times New Roman" panose="02020603050405020304" pitchFamily="18" charset="0"/>
              </a:rPr>
              <a:t>Masese</a:t>
            </a:r>
            <a:r>
              <a:rPr lang="en-GB" sz="2500" i="1" dirty="0">
                <a:solidFill>
                  <a:schemeClr val="bg1"/>
                </a:solidFill>
                <a:effectLst/>
                <a:latin typeface="+mj-lt"/>
                <a:ea typeface="Calibri" panose="020F0502020204030204" pitchFamily="34" charset="0"/>
                <a:cs typeface="Times New Roman" panose="02020603050405020304" pitchFamily="18" charset="0"/>
              </a:rPr>
              <a:t> Jinja.</a:t>
            </a:r>
            <a:endParaRPr lang="en-GB" sz="2500" dirty="0">
              <a:solidFill>
                <a:schemeClr val="bg1"/>
              </a:solidFill>
              <a:effectLst/>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409268A-BE85-BC87-243F-B12AF919BEE6}"/>
              </a:ext>
            </a:extLst>
          </p:cNvPr>
          <p:cNvPicPr>
            <a:picLocks noChangeAspect="1"/>
          </p:cNvPicPr>
          <p:nvPr/>
        </p:nvPicPr>
        <p:blipFill>
          <a:blip r:embed="rId2"/>
          <a:stretch>
            <a:fillRect/>
          </a:stretch>
        </p:blipFill>
        <p:spPr>
          <a:xfrm>
            <a:off x="202384" y="4586245"/>
            <a:ext cx="1562100" cy="1562100"/>
          </a:xfrm>
          <a:prstGeom prst="rect">
            <a:avLst/>
          </a:prstGeom>
        </p:spPr>
      </p:pic>
    </p:spTree>
    <p:extLst>
      <p:ext uri="{BB962C8B-B14F-4D97-AF65-F5344CB8AC3E}">
        <p14:creationId xmlns:p14="http://schemas.microsoft.com/office/powerpoint/2010/main" val="400515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EA14-1462-25F0-2FA2-759707548C3E}"/>
              </a:ext>
            </a:extLst>
          </p:cNvPr>
          <p:cNvSpPr>
            <a:spLocks noGrp="1"/>
          </p:cNvSpPr>
          <p:nvPr>
            <p:ph type="title"/>
          </p:nvPr>
        </p:nvSpPr>
        <p:spPr/>
        <p:txBody>
          <a:bodyPr/>
          <a:lstStyle/>
          <a:p>
            <a:endParaRPr lang="en-UG" dirty="0"/>
          </a:p>
        </p:txBody>
      </p:sp>
      <p:graphicFrame>
        <p:nvGraphicFramePr>
          <p:cNvPr id="4" name="Chart 3">
            <a:extLst>
              <a:ext uri="{FF2B5EF4-FFF2-40B4-BE49-F238E27FC236}">
                <a16:creationId xmlns:a16="http://schemas.microsoft.com/office/drawing/2014/main" id="{6DC4088F-0E57-4AA6-B9E3-450E860BA445}"/>
              </a:ext>
            </a:extLst>
          </p:cNvPr>
          <p:cNvGraphicFramePr/>
          <p:nvPr>
            <p:extLst>
              <p:ext uri="{D42A27DB-BD31-4B8C-83A1-F6EECF244321}">
                <p14:modId xmlns:p14="http://schemas.microsoft.com/office/powerpoint/2010/main" val="1892017966"/>
              </p:ext>
            </p:extLst>
          </p:nvPr>
        </p:nvGraphicFramePr>
        <p:xfrm>
          <a:off x="205828" y="809297"/>
          <a:ext cx="8636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14DC196C-27ED-64C2-DF68-83ACD4563044}"/>
              </a:ext>
            </a:extLst>
          </p:cNvPr>
          <p:cNvSpPr/>
          <p:nvPr/>
        </p:nvSpPr>
        <p:spPr>
          <a:xfrm>
            <a:off x="4677103" y="2291255"/>
            <a:ext cx="1166649" cy="704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6" name="Oval 5">
            <a:extLst>
              <a:ext uri="{FF2B5EF4-FFF2-40B4-BE49-F238E27FC236}">
                <a16:creationId xmlns:a16="http://schemas.microsoft.com/office/drawing/2014/main" id="{11466547-F809-2E0E-FD8D-71A229FC05B1}"/>
              </a:ext>
            </a:extLst>
          </p:cNvPr>
          <p:cNvSpPr/>
          <p:nvPr/>
        </p:nvSpPr>
        <p:spPr>
          <a:xfrm>
            <a:off x="3100553" y="1639614"/>
            <a:ext cx="2743200" cy="3773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3" name="Oval 2">
            <a:extLst>
              <a:ext uri="{FF2B5EF4-FFF2-40B4-BE49-F238E27FC236}">
                <a16:creationId xmlns:a16="http://schemas.microsoft.com/office/drawing/2014/main" id="{0DBE9711-248B-1447-4ADF-8C0DFDF1FBF8}"/>
              </a:ext>
            </a:extLst>
          </p:cNvPr>
          <p:cNvSpPr/>
          <p:nvPr/>
        </p:nvSpPr>
        <p:spPr>
          <a:xfrm>
            <a:off x="7420302" y="1114097"/>
            <a:ext cx="1723698" cy="78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56.54%!</a:t>
            </a:r>
            <a:endParaRPr lang="en-UG" sz="2500" dirty="0"/>
          </a:p>
        </p:txBody>
      </p:sp>
    </p:spTree>
    <p:extLst>
      <p:ext uri="{BB962C8B-B14F-4D97-AF65-F5344CB8AC3E}">
        <p14:creationId xmlns:p14="http://schemas.microsoft.com/office/powerpoint/2010/main" val="37733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79485"/>
            <a:ext cx="7441256" cy="567080"/>
          </a:xfrm>
        </p:spPr>
        <p:txBody>
          <a:bodyPr>
            <a:noAutofit/>
          </a:bodyPr>
          <a:lstStyle/>
          <a:p>
            <a:r>
              <a:rPr lang="en-US" sz="4000" b="1" cap="none" dirty="0">
                <a:solidFill>
                  <a:srgbClr val="273797"/>
                </a:solidFill>
                <a:cs typeface="Arial" panose="020B0604020202020204" pitchFamily="34" charset="0"/>
              </a:rPr>
              <a:t>Age of debut </a:t>
            </a:r>
            <a:endParaRPr lang="en-UG" sz="4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900377"/>
            <a:ext cx="8389558" cy="5005781"/>
          </a:xfrm>
        </p:spPr>
        <p:txBody>
          <a:bodyPr>
            <a:normAutofit/>
          </a:bodyPr>
          <a:lstStyle/>
          <a:p>
            <a:r>
              <a:rPr lang="en-US" sz="2400" dirty="0">
                <a:solidFill>
                  <a:srgbClr val="222222"/>
                </a:solidFill>
                <a:latin typeface="+mj-lt"/>
                <a:cs typeface="Times New Roman" panose="02020603050405020304" pitchFamily="18" charset="0"/>
              </a:rPr>
              <a:t>The ASA2021 results revealed that onset of drinking across the region starts early, below the age of 18 years. </a:t>
            </a:r>
          </a:p>
          <a:p>
            <a:r>
              <a:rPr lang="en-US" sz="2400" dirty="0">
                <a:solidFill>
                  <a:srgbClr val="222222"/>
                </a:solidFill>
                <a:latin typeface="+mj-lt"/>
                <a:cs typeface="Times New Roman" panose="02020603050405020304" pitchFamily="18" charset="0"/>
              </a:rPr>
              <a:t>Overall, 56.5% of the respondents started alcohol use before the age of 18 years. </a:t>
            </a:r>
          </a:p>
          <a:p>
            <a:r>
              <a:rPr lang="en-US" sz="2400" dirty="0">
                <a:solidFill>
                  <a:srgbClr val="222222"/>
                </a:solidFill>
                <a:latin typeface="+mj-lt"/>
                <a:cs typeface="Times New Roman" panose="02020603050405020304" pitchFamily="18" charset="0"/>
              </a:rPr>
              <a:t>Burundi had the highest proportion of </a:t>
            </a:r>
            <a:r>
              <a:rPr lang="en-US" sz="2400" b="1" dirty="0">
                <a:solidFill>
                  <a:srgbClr val="222222"/>
                </a:solidFill>
                <a:latin typeface="+mj-lt"/>
                <a:cs typeface="Times New Roman" panose="02020603050405020304" pitchFamily="18" charset="0"/>
              </a:rPr>
              <a:t>88.7%! </a:t>
            </a:r>
            <a:r>
              <a:rPr lang="en-US" sz="2400" dirty="0">
                <a:solidFill>
                  <a:srgbClr val="222222"/>
                </a:solidFill>
                <a:latin typeface="+mj-lt"/>
                <a:cs typeface="Times New Roman" panose="02020603050405020304" pitchFamily="18" charset="0"/>
              </a:rPr>
              <a:t>alcohol consumers that started taking alcohol below the age of 18 years. </a:t>
            </a:r>
            <a:endParaRPr lang="en-GB" altLang="en-US" sz="2400" dirty="0">
              <a:solidFill>
                <a:srgbClr val="222222"/>
              </a:solidFill>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9484892A-D955-3DDA-8FB3-EBF0E54A10CB}"/>
              </a:ext>
            </a:extLst>
          </p:cNvPr>
          <p:cNvSpPr txBox="1"/>
          <p:nvPr/>
        </p:nvSpPr>
        <p:spPr>
          <a:xfrm>
            <a:off x="1726275" y="4078880"/>
            <a:ext cx="7302399" cy="2046907"/>
          </a:xfrm>
          <a:prstGeom prst="rect">
            <a:avLst/>
          </a:prstGeom>
          <a:solidFill>
            <a:schemeClr val="accent3">
              <a:lumMod val="50000"/>
            </a:schemeClr>
          </a:solidFill>
        </p:spPr>
        <p:txBody>
          <a:bodyPr wrap="square" rtlCol="0">
            <a:spAutoFit/>
          </a:bodyPr>
          <a:lstStyle/>
          <a:p>
            <a:pPr algn="ctr">
              <a:lnSpc>
                <a:spcPct val="107000"/>
              </a:lnSpc>
              <a:spcAft>
                <a:spcPts val="800"/>
              </a:spcAft>
            </a:pPr>
            <a:r>
              <a:rPr lang="en-GB" sz="2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“I consumed my first beer at the age of 12. After a little time, I could drink up to 10 bottles or a whole locker when with cool friends. It’s dangerous because I once found myself in a man’s bed.” </a:t>
            </a:r>
            <a:r>
              <a:rPr lang="en-GB" sz="2400" i="1"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Female respondent from Burundi.</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B1FA880-D75B-10E4-1C5B-D6A38ACDCF0F}"/>
              </a:ext>
            </a:extLst>
          </p:cNvPr>
          <p:cNvPicPr>
            <a:picLocks noChangeAspect="1"/>
          </p:cNvPicPr>
          <p:nvPr/>
        </p:nvPicPr>
        <p:blipFill>
          <a:blip r:embed="rId2"/>
          <a:stretch>
            <a:fillRect/>
          </a:stretch>
        </p:blipFill>
        <p:spPr>
          <a:xfrm>
            <a:off x="115326" y="4237202"/>
            <a:ext cx="1562100" cy="1562100"/>
          </a:xfrm>
          <a:prstGeom prst="rect">
            <a:avLst/>
          </a:prstGeom>
        </p:spPr>
      </p:pic>
    </p:spTree>
    <p:extLst>
      <p:ext uri="{BB962C8B-B14F-4D97-AF65-F5344CB8AC3E}">
        <p14:creationId xmlns:p14="http://schemas.microsoft.com/office/powerpoint/2010/main" val="234724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A899-72E6-5958-7ACD-E7040E262218}"/>
              </a:ext>
            </a:extLst>
          </p:cNvPr>
          <p:cNvSpPr>
            <a:spLocks noGrp="1"/>
          </p:cNvSpPr>
          <p:nvPr>
            <p:ph type="title"/>
          </p:nvPr>
        </p:nvSpPr>
        <p:spPr/>
        <p:txBody>
          <a:bodyPr>
            <a:normAutofit fontScale="90000"/>
          </a:bodyPr>
          <a:lstStyle/>
          <a:p>
            <a:r>
              <a:rPr lang="en-US" sz="3600" b="1" cap="none" dirty="0">
                <a:solidFill>
                  <a:srgbClr val="273797"/>
                </a:solidFill>
                <a:cs typeface="Arial" panose="020B0604020202020204" pitchFamily="34" charset="0"/>
              </a:rPr>
              <a:t>Age of debut </a:t>
            </a:r>
            <a:br>
              <a:rPr lang="en-GB" sz="1800" b="1" dirty="0">
                <a:solidFill>
                  <a:srgbClr val="833C0B"/>
                </a:solidFill>
                <a:effectLst/>
                <a:latin typeface="Bookman Old Style" panose="02050604050505020204" pitchFamily="18" charset="0"/>
                <a:ea typeface="Times New Roman" panose="02020603050405020304" pitchFamily="18" charset="0"/>
                <a:cs typeface="Times New Roman" panose="02020603050405020304" pitchFamily="18" charset="0"/>
              </a:rPr>
            </a:br>
            <a:endParaRPr lang="en-GB" dirty="0"/>
          </a:p>
        </p:txBody>
      </p:sp>
      <p:sp>
        <p:nvSpPr>
          <p:cNvPr id="5" name="Content Placeholder 4">
            <a:extLst>
              <a:ext uri="{FF2B5EF4-FFF2-40B4-BE49-F238E27FC236}">
                <a16:creationId xmlns:a16="http://schemas.microsoft.com/office/drawing/2014/main" id="{500A4282-D1F7-83EC-CCAF-18CC6B7F41BA}"/>
              </a:ext>
            </a:extLst>
          </p:cNvPr>
          <p:cNvSpPr>
            <a:spLocks noGrp="1"/>
          </p:cNvSpPr>
          <p:nvPr>
            <p:ph idx="1"/>
          </p:nvPr>
        </p:nvSpPr>
        <p:spPr/>
        <p:txBody>
          <a:bodyPr>
            <a:normAutofit/>
          </a:bodyPr>
          <a:lstStyle/>
          <a:p>
            <a:r>
              <a:rPr lang="en-US" sz="2400" dirty="0"/>
              <a:t>In comparison a slight delay in the debut of alcohol across all countries. </a:t>
            </a:r>
          </a:p>
          <a:p>
            <a:r>
              <a:rPr lang="en-US" sz="2400" dirty="0"/>
              <a:t>The East African region, majority were introduced to alcohol by friends: In Kenya revealed 83%; Uganda was 46.8%;  Tanzania was 31%; and 35.4% for Rwanda. </a:t>
            </a:r>
          </a:p>
          <a:p>
            <a:r>
              <a:rPr lang="en-US" sz="2400" dirty="0"/>
              <a:t>On the contrary, in Burundi, majority of the respondents, 65.8%, indicated that they were introduced to alcohol by their parents/guardians, down from 81.1% at baseline but still a bit disturbing. Is it a cultural issue?</a:t>
            </a:r>
            <a:endParaRPr lang="en-UG" sz="2400" dirty="0"/>
          </a:p>
        </p:txBody>
      </p:sp>
    </p:spTree>
    <p:extLst>
      <p:ext uri="{BB962C8B-B14F-4D97-AF65-F5344CB8AC3E}">
        <p14:creationId xmlns:p14="http://schemas.microsoft.com/office/powerpoint/2010/main" val="346558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146160"/>
            <a:ext cx="7441256" cy="567080"/>
          </a:xfrm>
        </p:spPr>
        <p:txBody>
          <a:bodyPr>
            <a:noAutofit/>
          </a:bodyPr>
          <a:lstStyle/>
          <a:p>
            <a:r>
              <a:rPr lang="en-US" sz="2800" b="1" cap="none" dirty="0">
                <a:solidFill>
                  <a:srgbClr val="273797"/>
                </a:solidFill>
                <a:cs typeface="Arial" panose="020B0604020202020204" pitchFamily="34" charset="0"/>
              </a:rPr>
              <a:t>Desire to reduce alcohol consumption </a:t>
            </a:r>
            <a:endParaRPr lang="en-UG" sz="2800" b="1" cap="none" dirty="0">
              <a:solidFill>
                <a:srgbClr val="273797"/>
              </a:solidFill>
              <a:cs typeface="Arial" panose="020B0604020202020204" pitchFamily="34" charset="0"/>
            </a:endParaRPr>
          </a:p>
        </p:txBody>
      </p:sp>
      <p:sp>
        <p:nvSpPr>
          <p:cNvPr id="8" name="TextBox 7">
            <a:extLst>
              <a:ext uri="{FF2B5EF4-FFF2-40B4-BE49-F238E27FC236}">
                <a16:creationId xmlns:a16="http://schemas.microsoft.com/office/drawing/2014/main" id="{FC2B780D-351F-E88D-2D01-BC4A0A1D338C}"/>
              </a:ext>
            </a:extLst>
          </p:cNvPr>
          <p:cNvSpPr txBox="1"/>
          <p:nvPr/>
        </p:nvSpPr>
        <p:spPr>
          <a:xfrm>
            <a:off x="4572000" y="2062020"/>
            <a:ext cx="4264665" cy="269317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3200" dirty="0">
                <a:latin typeface="+mj-lt"/>
                <a:ea typeface="Times New Roman" panose="02020603050405020304" pitchFamily="18" charset="0"/>
                <a:cs typeface="Arial" panose="020B0604020202020204" pitchFamily="34" charset="0"/>
              </a:rPr>
              <a:t>O</a:t>
            </a:r>
            <a:r>
              <a:rPr lang="en-US" sz="3200" dirty="0">
                <a:effectLst/>
                <a:latin typeface="+mj-lt"/>
                <a:ea typeface="Times New Roman" panose="02020603050405020304" pitchFamily="18" charset="0"/>
                <a:cs typeface="Arial" panose="020B0604020202020204" pitchFamily="34" charset="0"/>
              </a:rPr>
              <a:t>verall, 70.4% reported the desire to reduce their alcohol use, down from 79% at baseline. </a:t>
            </a:r>
          </a:p>
        </p:txBody>
      </p:sp>
      <p:pic>
        <p:nvPicPr>
          <p:cNvPr id="3" name="Picture 2">
            <a:extLst>
              <a:ext uri="{FF2B5EF4-FFF2-40B4-BE49-F238E27FC236}">
                <a16:creationId xmlns:a16="http://schemas.microsoft.com/office/drawing/2014/main" id="{295072BD-C9E1-50DA-94F1-ED66A35E7FA4}"/>
              </a:ext>
            </a:extLst>
          </p:cNvPr>
          <p:cNvPicPr>
            <a:picLocks noChangeAspect="1"/>
          </p:cNvPicPr>
          <p:nvPr/>
        </p:nvPicPr>
        <p:blipFill rotWithShape="1">
          <a:blip r:embed="rId2"/>
          <a:srcRect b="6600"/>
          <a:stretch/>
        </p:blipFill>
        <p:spPr>
          <a:xfrm>
            <a:off x="223252" y="1193919"/>
            <a:ext cx="4348748" cy="4470161"/>
          </a:xfrm>
          <a:prstGeom prst="rect">
            <a:avLst/>
          </a:prstGeom>
        </p:spPr>
      </p:pic>
    </p:spTree>
    <p:extLst>
      <p:ext uri="{BB962C8B-B14F-4D97-AF65-F5344CB8AC3E}">
        <p14:creationId xmlns:p14="http://schemas.microsoft.com/office/powerpoint/2010/main" val="418438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9A15-9EDC-8E19-2F71-4978F10EA035}"/>
              </a:ext>
            </a:extLst>
          </p:cNvPr>
          <p:cNvSpPr>
            <a:spLocks noGrp="1"/>
          </p:cNvSpPr>
          <p:nvPr>
            <p:ph type="ctrTitle"/>
          </p:nvPr>
        </p:nvSpPr>
        <p:spPr/>
        <p:txBody>
          <a:bodyPr>
            <a:normAutofit/>
          </a:bodyPr>
          <a:lstStyle/>
          <a:p>
            <a:r>
              <a:rPr lang="en-US" sz="6000" b="1" cap="none" dirty="0">
                <a:solidFill>
                  <a:srgbClr val="273797"/>
                </a:solidFill>
                <a:latin typeface="Arial" panose="020B0604020202020204" pitchFamily="34" charset="0"/>
                <a:cs typeface="Arial" panose="020B0604020202020204" pitchFamily="34" charset="0"/>
              </a:rPr>
              <a:t>Alcohol Effects</a:t>
            </a:r>
            <a:endParaRPr lang="en-GB" sz="6000" b="1" cap="none" dirty="0">
              <a:solidFill>
                <a:srgbClr val="273797"/>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51DE5A-6A6C-4F3D-DAC5-C203C387204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55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36BD-780B-865E-3E68-0087A2A94715}"/>
              </a:ext>
            </a:extLst>
          </p:cNvPr>
          <p:cNvSpPr>
            <a:spLocks noGrp="1"/>
          </p:cNvSpPr>
          <p:nvPr>
            <p:ph type="title"/>
          </p:nvPr>
        </p:nvSpPr>
        <p:spPr/>
        <p:txBody>
          <a:bodyPr>
            <a:normAutofit fontScale="90000"/>
          </a:bodyPr>
          <a:lstStyle/>
          <a:p>
            <a:r>
              <a:rPr kumimoji="0" lang="en-GB" sz="4000" b="1" i="0" u="none" strike="noStrike" kern="1200" cap="none" spc="0" normalizeH="0" baseline="0" noProof="0" dirty="0">
                <a:ln>
                  <a:noFill/>
                </a:ln>
                <a:solidFill>
                  <a:srgbClr val="273797"/>
                </a:solidFill>
                <a:effectLst/>
                <a:uLnTx/>
                <a:uFillTx/>
                <a:latin typeface="Gill Sans MT" panose="020B0502020104020203"/>
                <a:ea typeface="+mj-ea"/>
                <a:cs typeface="Arial" panose="020B0604020202020204" pitchFamily="34" charset="0"/>
              </a:rPr>
              <a:t>Violated by a man/woman</a:t>
            </a:r>
            <a:r>
              <a:rPr kumimoji="0" lang="en-US" sz="4000" b="1" i="0" u="none" strike="noStrike" kern="1200" cap="none" spc="0" normalizeH="0" baseline="0" noProof="0" dirty="0">
                <a:ln>
                  <a:noFill/>
                </a:ln>
                <a:solidFill>
                  <a:srgbClr val="273797"/>
                </a:solidFill>
                <a:effectLst/>
                <a:uLnTx/>
                <a:uFillTx/>
                <a:latin typeface="Gill Sans MT" panose="020B0502020104020203"/>
                <a:ea typeface="+mj-ea"/>
                <a:cs typeface="Arial" panose="020B0604020202020204" pitchFamily="34" charset="0"/>
              </a:rPr>
              <a:t> </a:t>
            </a:r>
            <a:endParaRPr lang="en-UG" dirty="0"/>
          </a:p>
        </p:txBody>
      </p:sp>
      <p:sp>
        <p:nvSpPr>
          <p:cNvPr id="3" name="Content Placeholder 2">
            <a:extLst>
              <a:ext uri="{FF2B5EF4-FFF2-40B4-BE49-F238E27FC236}">
                <a16:creationId xmlns:a16="http://schemas.microsoft.com/office/drawing/2014/main" id="{6DD88B58-F3C1-07B6-D7A9-DE50F49C9B6C}"/>
              </a:ext>
            </a:extLst>
          </p:cNvPr>
          <p:cNvSpPr>
            <a:spLocks noGrp="1"/>
          </p:cNvSpPr>
          <p:nvPr>
            <p:ph idx="1"/>
          </p:nvPr>
        </p:nvSpPr>
        <p:spPr>
          <a:xfrm>
            <a:off x="615690" y="712928"/>
            <a:ext cx="8286572" cy="5477736"/>
          </a:xfrm>
        </p:spPr>
        <p:txBody>
          <a:bodyPr>
            <a:noAutofit/>
          </a:bodyPr>
          <a:lstStyle/>
          <a:p>
            <a:r>
              <a:rPr lang="en-US" sz="2400" dirty="0"/>
              <a:t>Across the region, both women and men are affected in terms of violence as a result of alcohol use. </a:t>
            </a:r>
          </a:p>
          <a:p>
            <a:r>
              <a:rPr lang="en-US" sz="2400" dirty="0"/>
              <a:t>Overall, </a:t>
            </a:r>
            <a:r>
              <a:rPr lang="en-US" sz="2400" b="1" dirty="0"/>
              <a:t>34.6% </a:t>
            </a:r>
            <a:r>
              <a:rPr lang="en-US" sz="2400" dirty="0"/>
              <a:t>of the respondents from the region reported that they had been violated due to a man or woman using alcohol. </a:t>
            </a:r>
          </a:p>
          <a:p>
            <a:r>
              <a:rPr lang="en-US" sz="2400" dirty="0"/>
              <a:t>The highest proportion of respondents who reported being violated was from Burundi at </a:t>
            </a:r>
            <a:r>
              <a:rPr lang="en-US" sz="2400" b="1" dirty="0"/>
              <a:t>47.3% </a:t>
            </a:r>
            <a:r>
              <a:rPr lang="en-US" sz="2400" dirty="0"/>
              <a:t>followed by Uganda </a:t>
            </a:r>
            <a:r>
              <a:rPr lang="en-US" sz="2400" b="1" dirty="0"/>
              <a:t>42.3%; </a:t>
            </a:r>
            <a:r>
              <a:rPr lang="en-US" sz="2400" dirty="0"/>
              <a:t>then Kenya </a:t>
            </a:r>
            <a:r>
              <a:rPr lang="en-US" sz="2400" b="1" dirty="0"/>
              <a:t>28%, </a:t>
            </a:r>
            <a:r>
              <a:rPr lang="en-US" sz="2400" dirty="0"/>
              <a:t>Tanzania </a:t>
            </a:r>
            <a:r>
              <a:rPr lang="en-US" sz="2400" b="1" dirty="0"/>
              <a:t>21% </a:t>
            </a:r>
            <a:r>
              <a:rPr lang="en-US" sz="2400" dirty="0"/>
              <a:t>and Rwanda </a:t>
            </a:r>
            <a:r>
              <a:rPr lang="en-US" sz="2400" b="1" dirty="0"/>
              <a:t>20.3%.  </a:t>
            </a:r>
          </a:p>
          <a:p>
            <a:r>
              <a:rPr lang="en-US" sz="2400" dirty="0"/>
              <a:t>In comparison, the baseline had a higher proportion of </a:t>
            </a:r>
            <a:r>
              <a:rPr lang="en-US" sz="2400" b="1" dirty="0"/>
              <a:t>41.1% </a:t>
            </a:r>
            <a:r>
              <a:rPr lang="en-US" sz="2400" dirty="0"/>
              <a:t>compared to the </a:t>
            </a:r>
            <a:r>
              <a:rPr lang="en-US" sz="2400" b="1" dirty="0"/>
              <a:t>34.6% </a:t>
            </a:r>
            <a:r>
              <a:rPr lang="en-US" sz="2400" dirty="0"/>
              <a:t>at end line. </a:t>
            </a:r>
            <a:endParaRPr lang="en-UG" sz="2400" dirty="0"/>
          </a:p>
        </p:txBody>
      </p:sp>
    </p:spTree>
    <p:extLst>
      <p:ext uri="{BB962C8B-B14F-4D97-AF65-F5344CB8AC3E}">
        <p14:creationId xmlns:p14="http://schemas.microsoft.com/office/powerpoint/2010/main" val="303638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36BD-780B-865E-3E68-0087A2A94715}"/>
              </a:ext>
            </a:extLst>
          </p:cNvPr>
          <p:cNvSpPr>
            <a:spLocks noGrp="1"/>
          </p:cNvSpPr>
          <p:nvPr>
            <p:ph type="title"/>
          </p:nvPr>
        </p:nvSpPr>
        <p:spPr/>
        <p:txBody>
          <a:bodyPr>
            <a:normAutofit fontScale="90000"/>
          </a:bodyPr>
          <a:lstStyle/>
          <a:p>
            <a:r>
              <a:rPr kumimoji="0" lang="en-GB" sz="4000" b="1" i="0" u="none" strike="noStrike" kern="1200" cap="none" spc="0" normalizeH="0" baseline="0" noProof="0" dirty="0">
                <a:ln>
                  <a:noFill/>
                </a:ln>
                <a:solidFill>
                  <a:srgbClr val="273797"/>
                </a:solidFill>
                <a:effectLst/>
                <a:uLnTx/>
                <a:uFillTx/>
                <a:latin typeface="Gill Sans MT" panose="020B0502020104020203"/>
                <a:ea typeface="+mj-ea"/>
                <a:cs typeface="Arial" panose="020B0604020202020204" pitchFamily="34" charset="0"/>
              </a:rPr>
              <a:t>Violated by a man/woman</a:t>
            </a:r>
            <a:r>
              <a:rPr kumimoji="0" lang="en-US" sz="4000" b="1" i="0" u="none" strike="noStrike" kern="1200" cap="none" spc="0" normalizeH="0" baseline="0" noProof="0" dirty="0">
                <a:ln>
                  <a:noFill/>
                </a:ln>
                <a:solidFill>
                  <a:srgbClr val="273797"/>
                </a:solidFill>
                <a:effectLst/>
                <a:uLnTx/>
                <a:uFillTx/>
                <a:latin typeface="Gill Sans MT" panose="020B0502020104020203"/>
                <a:ea typeface="+mj-ea"/>
                <a:cs typeface="Arial" panose="020B0604020202020204" pitchFamily="34" charset="0"/>
              </a:rPr>
              <a:t> </a:t>
            </a:r>
            <a:endParaRPr lang="en-UG" dirty="0"/>
          </a:p>
        </p:txBody>
      </p:sp>
      <p:sp>
        <p:nvSpPr>
          <p:cNvPr id="3" name="Content Placeholder 2">
            <a:extLst>
              <a:ext uri="{FF2B5EF4-FFF2-40B4-BE49-F238E27FC236}">
                <a16:creationId xmlns:a16="http://schemas.microsoft.com/office/drawing/2014/main" id="{6DD88B58-F3C1-07B6-D7A9-DE50F49C9B6C}"/>
              </a:ext>
            </a:extLst>
          </p:cNvPr>
          <p:cNvSpPr>
            <a:spLocks noGrp="1"/>
          </p:cNvSpPr>
          <p:nvPr>
            <p:ph idx="1"/>
          </p:nvPr>
        </p:nvSpPr>
        <p:spPr>
          <a:xfrm>
            <a:off x="5286702" y="712927"/>
            <a:ext cx="3615559" cy="5225417"/>
          </a:xfrm>
        </p:spPr>
        <p:txBody>
          <a:bodyPr>
            <a:noAutofit/>
          </a:bodyPr>
          <a:lstStyle/>
          <a:p>
            <a:r>
              <a:rPr lang="en-US" sz="2400" dirty="0"/>
              <a:t>At country level however, results from some countries showed a reversal trend. </a:t>
            </a:r>
          </a:p>
          <a:p>
            <a:r>
              <a:rPr lang="en-US" sz="2400" dirty="0"/>
              <a:t>In Uganda for example, the endline results showed an increase in the proportion of respondents that reported being violated from </a:t>
            </a:r>
            <a:r>
              <a:rPr lang="en-US" sz="2400" b="1" dirty="0"/>
              <a:t>33.4% in 2017 to 42.3% in 2021. </a:t>
            </a:r>
          </a:p>
        </p:txBody>
      </p:sp>
      <p:pic>
        <p:nvPicPr>
          <p:cNvPr id="4" name="Picture 3">
            <a:extLst>
              <a:ext uri="{FF2B5EF4-FFF2-40B4-BE49-F238E27FC236}">
                <a16:creationId xmlns:a16="http://schemas.microsoft.com/office/drawing/2014/main" id="{7D227C8A-5907-DE92-8CE8-BA400087F548}"/>
              </a:ext>
            </a:extLst>
          </p:cNvPr>
          <p:cNvPicPr>
            <a:picLocks noChangeAspect="1"/>
          </p:cNvPicPr>
          <p:nvPr/>
        </p:nvPicPr>
        <p:blipFill>
          <a:blip r:embed="rId2"/>
          <a:stretch>
            <a:fillRect/>
          </a:stretch>
        </p:blipFill>
        <p:spPr>
          <a:xfrm>
            <a:off x="127631" y="1896699"/>
            <a:ext cx="5185710" cy="2717341"/>
          </a:xfrm>
          <a:prstGeom prst="rect">
            <a:avLst/>
          </a:prstGeom>
        </p:spPr>
      </p:pic>
    </p:spTree>
    <p:extLst>
      <p:ext uri="{BB962C8B-B14F-4D97-AF65-F5344CB8AC3E}">
        <p14:creationId xmlns:p14="http://schemas.microsoft.com/office/powerpoint/2010/main" val="104740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16:creationId xmlns:a16="http://schemas.microsoft.com/office/drawing/2014/main" id="{20F87C2E-350D-4C3C-9970-B465F4B7A2A4}"/>
              </a:ext>
            </a:extLst>
          </p:cNvPr>
          <p:cNvSpPr>
            <a:spLocks noGrp="1"/>
          </p:cNvSpPr>
          <p:nvPr>
            <p:ph idx="1"/>
          </p:nvPr>
        </p:nvSpPr>
        <p:spPr>
          <a:xfrm>
            <a:off x="4387442" y="950053"/>
            <a:ext cx="4463511" cy="4957893"/>
          </a:xfrm>
        </p:spPr>
        <p:txBody>
          <a:bodyPr>
            <a:normAutofit/>
          </a:bodyPr>
          <a:lstStyle/>
          <a:p>
            <a:pPr marL="914400" indent="-914400">
              <a:buFont typeface="+mj-lt"/>
              <a:buAutoNum type="arabicPeriod"/>
            </a:pPr>
            <a:r>
              <a:rPr lang="en-US" altLang="en-US" sz="4500" dirty="0">
                <a:solidFill>
                  <a:srgbClr val="283897"/>
                </a:solidFill>
                <a:latin typeface="+mj-lt"/>
                <a:ea typeface="+mj-ea"/>
                <a:cs typeface="Arial" panose="020B0604020202020204" pitchFamily="34" charset="0"/>
              </a:rPr>
              <a:t>Introduction</a:t>
            </a:r>
          </a:p>
          <a:p>
            <a:pPr marL="914400" indent="-914400">
              <a:buFont typeface="+mj-lt"/>
              <a:buAutoNum type="arabicPeriod"/>
            </a:pPr>
            <a:r>
              <a:rPr lang="en-US" altLang="en-US" sz="4500" dirty="0">
                <a:solidFill>
                  <a:srgbClr val="283897"/>
                </a:solidFill>
                <a:latin typeface="+mj-lt"/>
                <a:ea typeface="+mj-ea"/>
                <a:cs typeface="Arial" panose="020B0604020202020204" pitchFamily="34" charset="0"/>
              </a:rPr>
              <a:t>Objective </a:t>
            </a:r>
          </a:p>
          <a:p>
            <a:pPr marL="914400" indent="-914400">
              <a:buFont typeface="+mj-lt"/>
              <a:buAutoNum type="arabicPeriod"/>
            </a:pPr>
            <a:r>
              <a:rPr lang="en-US" altLang="en-US" sz="4500" dirty="0">
                <a:solidFill>
                  <a:srgbClr val="283897"/>
                </a:solidFill>
                <a:latin typeface="+mj-lt"/>
                <a:ea typeface="+mj-ea"/>
                <a:cs typeface="Arial" panose="020B0604020202020204" pitchFamily="34" charset="0"/>
              </a:rPr>
              <a:t>Methodology </a:t>
            </a:r>
          </a:p>
          <a:p>
            <a:pPr marL="914400" indent="-914400">
              <a:buFont typeface="+mj-lt"/>
              <a:buAutoNum type="arabicPeriod"/>
            </a:pPr>
            <a:r>
              <a:rPr lang="en-US" altLang="en-US" sz="4500" dirty="0">
                <a:solidFill>
                  <a:srgbClr val="283897"/>
                </a:solidFill>
                <a:latin typeface="+mj-lt"/>
                <a:ea typeface="+mj-ea"/>
                <a:cs typeface="Arial" panose="020B0604020202020204" pitchFamily="34" charset="0"/>
              </a:rPr>
              <a:t>Findings </a:t>
            </a:r>
          </a:p>
          <a:p>
            <a:pPr marL="914400" indent="-914400">
              <a:buFont typeface="+mj-lt"/>
              <a:buAutoNum type="arabicPeriod"/>
            </a:pPr>
            <a:r>
              <a:rPr lang="en-US" altLang="en-US" sz="4500" dirty="0">
                <a:solidFill>
                  <a:srgbClr val="283897"/>
                </a:solidFill>
                <a:latin typeface="+mj-lt"/>
                <a:ea typeface="+mj-ea"/>
                <a:cs typeface="Arial" panose="020B0604020202020204" pitchFamily="34" charset="0"/>
              </a:rPr>
              <a:t>Discussion</a:t>
            </a:r>
          </a:p>
        </p:txBody>
      </p:sp>
      <p:pic>
        <p:nvPicPr>
          <p:cNvPr id="3" name="Picture 2">
            <a:extLst>
              <a:ext uri="{FF2B5EF4-FFF2-40B4-BE49-F238E27FC236}">
                <a16:creationId xmlns:a16="http://schemas.microsoft.com/office/drawing/2014/main" id="{08B40F8D-46F8-4FE3-9BF2-0A07B8127145}"/>
              </a:ext>
            </a:extLst>
          </p:cNvPr>
          <p:cNvPicPr>
            <a:picLocks noChangeAspect="1"/>
          </p:cNvPicPr>
          <p:nvPr/>
        </p:nvPicPr>
        <p:blipFill rotWithShape="1">
          <a:blip r:embed="rId2"/>
          <a:srcRect t="9437"/>
          <a:stretch/>
        </p:blipFill>
        <p:spPr>
          <a:xfrm>
            <a:off x="293047" y="910205"/>
            <a:ext cx="3725280" cy="5088031"/>
          </a:xfrm>
          <a:prstGeom prst="rect">
            <a:avLst/>
          </a:prstGeom>
        </p:spPr>
      </p:pic>
      <p:sp>
        <p:nvSpPr>
          <p:cNvPr id="6" name="Title 1">
            <a:extLst>
              <a:ext uri="{FF2B5EF4-FFF2-40B4-BE49-F238E27FC236}">
                <a16:creationId xmlns:a16="http://schemas.microsoft.com/office/drawing/2014/main" id="{C55FD9C0-4C77-4889-8C58-05FA1E562349}"/>
              </a:ext>
            </a:extLst>
          </p:cNvPr>
          <p:cNvSpPr txBox="1">
            <a:spLocks/>
          </p:cNvSpPr>
          <p:nvPr/>
        </p:nvSpPr>
        <p:spPr>
          <a:xfrm>
            <a:off x="293047" y="104215"/>
            <a:ext cx="7441256" cy="56708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000" b="1" cap="none" dirty="0">
                <a:solidFill>
                  <a:srgbClr val="273797"/>
                </a:solidFill>
                <a:cs typeface="Arial" panose="020B0604020202020204" pitchFamily="34" charset="0"/>
              </a:rPr>
              <a:t>Outline</a:t>
            </a:r>
            <a:endParaRPr lang="en-GB" sz="4000" b="1" cap="none" dirty="0">
              <a:solidFill>
                <a:srgbClr val="273797"/>
              </a:solidFill>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98535"/>
            <a:ext cx="7441256" cy="567080"/>
          </a:xfrm>
        </p:spPr>
        <p:txBody>
          <a:bodyPr>
            <a:noAutofit/>
          </a:bodyPr>
          <a:lstStyle/>
          <a:p>
            <a:r>
              <a:rPr lang="en-GB" sz="4000" b="1" cap="none" dirty="0">
                <a:solidFill>
                  <a:srgbClr val="273797"/>
                </a:solidFill>
                <a:cs typeface="Arial" panose="020B0604020202020204" pitchFamily="34" charset="0"/>
              </a:rPr>
              <a:t>Beaten by a man/woman</a:t>
            </a:r>
            <a:endParaRPr lang="en-UG" sz="4000" b="1" cap="none" dirty="0">
              <a:solidFill>
                <a:srgbClr val="273797"/>
              </a:solidFill>
              <a:cs typeface="Arial" panose="020B0604020202020204" pitchFamily="34" charset="0"/>
            </a:endParaRPr>
          </a:p>
        </p:txBody>
      </p:sp>
      <p:graphicFrame>
        <p:nvGraphicFramePr>
          <p:cNvPr id="9" name="Chart 8">
            <a:extLst>
              <a:ext uri="{FF2B5EF4-FFF2-40B4-BE49-F238E27FC236}">
                <a16:creationId xmlns:a16="http://schemas.microsoft.com/office/drawing/2014/main" id="{F3078A60-F793-4EC9-950D-98C586AEBF52}"/>
              </a:ext>
            </a:extLst>
          </p:cNvPr>
          <p:cNvGraphicFramePr/>
          <p:nvPr>
            <p:extLst>
              <p:ext uri="{D42A27DB-BD31-4B8C-83A1-F6EECF244321}">
                <p14:modId xmlns:p14="http://schemas.microsoft.com/office/powerpoint/2010/main" val="3800499535"/>
              </p:ext>
            </p:extLst>
          </p:nvPr>
        </p:nvGraphicFramePr>
        <p:xfrm>
          <a:off x="374995" y="945930"/>
          <a:ext cx="8317060" cy="4920614"/>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142A8D0D-7B3E-0525-3121-C7334B87065B}"/>
              </a:ext>
            </a:extLst>
          </p:cNvPr>
          <p:cNvSpPr/>
          <p:nvPr/>
        </p:nvSpPr>
        <p:spPr>
          <a:xfrm>
            <a:off x="6327228" y="1786758"/>
            <a:ext cx="2007475" cy="42619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4709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1313-F467-05C0-58CB-4816344EDB54}"/>
              </a:ext>
            </a:extLst>
          </p:cNvPr>
          <p:cNvSpPr>
            <a:spLocks noGrp="1"/>
          </p:cNvSpPr>
          <p:nvPr>
            <p:ph type="title"/>
          </p:nvPr>
        </p:nvSpPr>
        <p:spPr/>
        <p:txBody>
          <a:bodyPr>
            <a:normAutofit fontScale="90000"/>
          </a:bodyPr>
          <a:lstStyle/>
          <a:p>
            <a:r>
              <a:rPr lang="en-US" sz="4000" b="1" cap="none" dirty="0">
                <a:solidFill>
                  <a:srgbClr val="273797"/>
                </a:solidFill>
                <a:cs typeface="Arial" panose="020B0604020202020204" pitchFamily="34" charset="0"/>
              </a:rPr>
              <a:t>Forced to have sex</a:t>
            </a:r>
            <a:endParaRPr lang="en-GB" sz="40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08F43F95-021B-A95A-7E20-C9B9C5C87140}"/>
              </a:ext>
            </a:extLst>
          </p:cNvPr>
          <p:cNvSpPr>
            <a:spLocks noGrp="1"/>
          </p:cNvSpPr>
          <p:nvPr>
            <p:ph idx="1"/>
          </p:nvPr>
        </p:nvSpPr>
        <p:spPr>
          <a:xfrm>
            <a:off x="615690" y="712928"/>
            <a:ext cx="7971262" cy="5193886"/>
          </a:xfrm>
        </p:spPr>
        <p:txBody>
          <a:bodyPr>
            <a:noAutofit/>
          </a:bodyPr>
          <a:lstStyle/>
          <a:p>
            <a:r>
              <a:rPr lang="en-US" sz="2400" dirty="0">
                <a:latin typeface="+mj-lt"/>
                <a:cs typeface="Arial" panose="020B0604020202020204" pitchFamily="34" charset="0"/>
              </a:rPr>
              <a:t>A considerable proportion of respondents of up to </a:t>
            </a:r>
            <a:r>
              <a:rPr lang="en-US" sz="2400" b="1" dirty="0">
                <a:latin typeface="+mj-lt"/>
                <a:cs typeface="Arial" panose="020B0604020202020204" pitchFamily="34" charset="0"/>
              </a:rPr>
              <a:t>18.42%</a:t>
            </a:r>
            <a:r>
              <a:rPr lang="en-US" sz="2400" dirty="0">
                <a:latin typeface="+mj-lt"/>
                <a:cs typeface="Arial" panose="020B0604020202020204" pitchFamily="34" charset="0"/>
              </a:rPr>
              <a:t> (638 out of 3,205) across the region agreed (strongly agreed and agreed) that they were forced to have sex due to a man or woman using alcohol. </a:t>
            </a:r>
          </a:p>
          <a:p>
            <a:r>
              <a:rPr lang="en-US" sz="2400" dirty="0">
                <a:latin typeface="+mj-lt"/>
                <a:cs typeface="Arial" panose="020B0604020202020204" pitchFamily="34" charset="0"/>
              </a:rPr>
              <a:t>Again, a considerably high percentage of 40.9% was from respondents from Burundi. </a:t>
            </a:r>
          </a:p>
          <a:p>
            <a:r>
              <a:rPr lang="en-US" sz="2400" dirty="0">
                <a:latin typeface="+mj-lt"/>
                <a:cs typeface="Arial" panose="020B0604020202020204" pitchFamily="34" charset="0"/>
              </a:rPr>
              <a:t>It should also be noted that in Burundi, both men (34.9%) and women (46.8%) agreed (strongly agreed and agreed) to being forced to have sex due to a man or women using alcohol. </a:t>
            </a:r>
          </a:p>
        </p:txBody>
      </p:sp>
      <p:sp>
        <p:nvSpPr>
          <p:cNvPr id="7" name="Oval 6">
            <a:extLst>
              <a:ext uri="{FF2B5EF4-FFF2-40B4-BE49-F238E27FC236}">
                <a16:creationId xmlns:a16="http://schemas.microsoft.com/office/drawing/2014/main" id="{8B266BC8-873A-B8C9-5655-9B9AC857DA46}"/>
              </a:ext>
            </a:extLst>
          </p:cNvPr>
          <p:cNvSpPr/>
          <p:nvPr/>
        </p:nvSpPr>
        <p:spPr>
          <a:xfrm>
            <a:off x="5896303" y="2427894"/>
            <a:ext cx="819807" cy="777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33233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1313-F467-05C0-58CB-4816344EDB54}"/>
              </a:ext>
            </a:extLst>
          </p:cNvPr>
          <p:cNvSpPr>
            <a:spLocks noGrp="1"/>
          </p:cNvSpPr>
          <p:nvPr>
            <p:ph type="title"/>
          </p:nvPr>
        </p:nvSpPr>
        <p:spPr/>
        <p:txBody>
          <a:bodyPr>
            <a:normAutofit fontScale="90000"/>
          </a:bodyPr>
          <a:lstStyle/>
          <a:p>
            <a:r>
              <a:rPr lang="en-US" sz="4000" b="1" cap="none" dirty="0">
                <a:solidFill>
                  <a:srgbClr val="273797"/>
                </a:solidFill>
                <a:cs typeface="Arial" panose="020B0604020202020204" pitchFamily="34" charset="0"/>
              </a:rPr>
              <a:t>Forced to have sex</a:t>
            </a:r>
            <a:endParaRPr lang="en-GB" sz="40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08F43F95-021B-A95A-7E20-C9B9C5C87140}"/>
              </a:ext>
            </a:extLst>
          </p:cNvPr>
          <p:cNvSpPr>
            <a:spLocks noGrp="1"/>
          </p:cNvSpPr>
          <p:nvPr>
            <p:ph idx="1"/>
          </p:nvPr>
        </p:nvSpPr>
        <p:spPr>
          <a:xfrm>
            <a:off x="615690" y="712928"/>
            <a:ext cx="8364950" cy="5193886"/>
          </a:xfrm>
        </p:spPr>
        <p:txBody>
          <a:bodyPr>
            <a:noAutofit/>
          </a:bodyPr>
          <a:lstStyle/>
          <a:p>
            <a:r>
              <a:rPr lang="en-US" sz="2400" dirty="0">
                <a:latin typeface="+mj-lt"/>
                <a:cs typeface="Arial" panose="020B0604020202020204" pitchFamily="34" charset="0"/>
              </a:rPr>
              <a:t>In Uganda, Kenya, Tanzania, and Rwanda, men are equally affected, although the most affected gender in terms of forced sex is the female gender.</a:t>
            </a:r>
          </a:p>
          <a:p>
            <a:r>
              <a:rPr lang="en-GB" sz="2400" dirty="0">
                <a:latin typeface="+mj-lt"/>
                <a:cs typeface="Arial" panose="020B0604020202020204" pitchFamily="34" charset="0"/>
              </a:rPr>
              <a:t>Kenya had 22%; Rwanda 14.2%; Uganda 9% &amp; Tanzania 6%.</a:t>
            </a:r>
          </a:p>
        </p:txBody>
      </p:sp>
      <p:sp>
        <p:nvSpPr>
          <p:cNvPr id="4" name="TextBox 3">
            <a:extLst>
              <a:ext uri="{FF2B5EF4-FFF2-40B4-BE49-F238E27FC236}">
                <a16:creationId xmlns:a16="http://schemas.microsoft.com/office/drawing/2014/main" id="{A615A444-FCAC-7A47-F174-235013114DDA}"/>
              </a:ext>
            </a:extLst>
          </p:cNvPr>
          <p:cNvSpPr txBox="1"/>
          <p:nvPr/>
        </p:nvSpPr>
        <p:spPr>
          <a:xfrm>
            <a:off x="1595746" y="3091575"/>
            <a:ext cx="7466574" cy="2944717"/>
          </a:xfrm>
          <a:prstGeom prst="rect">
            <a:avLst/>
          </a:prstGeom>
          <a:solidFill>
            <a:schemeClr val="accent3">
              <a:lumMod val="50000"/>
            </a:schemeClr>
          </a:solidFill>
        </p:spPr>
        <p:txBody>
          <a:bodyPr wrap="square" rtlCol="0">
            <a:spAutoFit/>
          </a:bodyPr>
          <a:lstStyle/>
          <a:p>
            <a:pPr marL="457200">
              <a:lnSpc>
                <a:spcPct val="106000"/>
              </a:lnSpc>
              <a:spcAft>
                <a:spcPts val="800"/>
              </a:spcAft>
            </a:pPr>
            <a:r>
              <a:rPr lang="en-US" sz="22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“I received a phone call from a man inviting me to have a drink with him somewhere. I accepted and he gave me the most alcoholic beverage I have never drunk before. After drinking it, I lost my memory and the man had sex with me and disappeared. I took a pregnancy test by which I found myself pregnant. Then, I gave birth to a little boy who will never know his father.” </a:t>
            </a:r>
            <a:r>
              <a:rPr lang="en-US" sz="2200" i="1"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Respondent from Burundi</a:t>
            </a:r>
            <a:endParaRPr lang="en-UG"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5CC4DD-A080-C634-A0D3-1724844423E3}"/>
              </a:ext>
            </a:extLst>
          </p:cNvPr>
          <p:cNvPicPr>
            <a:picLocks noChangeAspect="1"/>
          </p:cNvPicPr>
          <p:nvPr/>
        </p:nvPicPr>
        <p:blipFill>
          <a:blip r:embed="rId2"/>
          <a:stretch>
            <a:fillRect/>
          </a:stretch>
        </p:blipFill>
        <p:spPr>
          <a:xfrm>
            <a:off x="93965" y="4195161"/>
            <a:ext cx="1562100" cy="1562100"/>
          </a:xfrm>
          <a:prstGeom prst="rect">
            <a:avLst/>
          </a:prstGeom>
        </p:spPr>
      </p:pic>
    </p:spTree>
    <p:extLst>
      <p:ext uri="{BB962C8B-B14F-4D97-AF65-F5344CB8AC3E}">
        <p14:creationId xmlns:p14="http://schemas.microsoft.com/office/powerpoint/2010/main" val="16742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B266-F79F-9487-D1B6-5B05ADDDC1AC}"/>
              </a:ext>
            </a:extLst>
          </p:cNvPr>
          <p:cNvSpPr>
            <a:spLocks noGrp="1"/>
          </p:cNvSpPr>
          <p:nvPr>
            <p:ph type="title"/>
          </p:nvPr>
        </p:nvSpPr>
        <p:spPr/>
        <p:txBody>
          <a:bodyPr>
            <a:normAutofit fontScale="90000"/>
          </a:bodyPr>
          <a:lstStyle/>
          <a:p>
            <a:r>
              <a:rPr lang="en-US" sz="4000" b="1" cap="none" dirty="0">
                <a:solidFill>
                  <a:srgbClr val="273797"/>
                </a:solidFill>
                <a:cs typeface="Arial" panose="020B0604020202020204" pitchFamily="34" charset="0"/>
              </a:rPr>
              <a:t>Forced to have sex</a:t>
            </a:r>
            <a:endParaRPr lang="en-GB" dirty="0"/>
          </a:p>
        </p:txBody>
      </p:sp>
      <p:graphicFrame>
        <p:nvGraphicFramePr>
          <p:cNvPr id="8" name="Chart 7">
            <a:extLst>
              <a:ext uri="{FF2B5EF4-FFF2-40B4-BE49-F238E27FC236}">
                <a16:creationId xmlns:a16="http://schemas.microsoft.com/office/drawing/2014/main" id="{A520A2BE-3E9A-49C2-ABB8-9BA4D2EC1FB6}"/>
              </a:ext>
            </a:extLst>
          </p:cNvPr>
          <p:cNvGraphicFramePr/>
          <p:nvPr>
            <p:extLst>
              <p:ext uri="{D42A27DB-BD31-4B8C-83A1-F6EECF244321}">
                <p14:modId xmlns:p14="http://schemas.microsoft.com/office/powerpoint/2010/main" val="1038049939"/>
              </p:ext>
            </p:extLst>
          </p:nvPr>
        </p:nvGraphicFramePr>
        <p:xfrm>
          <a:off x="346841" y="966952"/>
          <a:ext cx="8418787" cy="5055475"/>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C09CAABA-7FFD-A78F-210F-BCF39087013C}"/>
              </a:ext>
            </a:extLst>
          </p:cNvPr>
          <p:cNvSpPr/>
          <p:nvPr/>
        </p:nvSpPr>
        <p:spPr>
          <a:xfrm>
            <a:off x="3489434" y="2953407"/>
            <a:ext cx="844971" cy="2448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0" name="Oval 9">
            <a:extLst>
              <a:ext uri="{FF2B5EF4-FFF2-40B4-BE49-F238E27FC236}">
                <a16:creationId xmlns:a16="http://schemas.microsoft.com/office/drawing/2014/main" id="{0870F4DF-00F8-C51E-DE95-8014A7AD17BD}"/>
              </a:ext>
            </a:extLst>
          </p:cNvPr>
          <p:cNvSpPr/>
          <p:nvPr/>
        </p:nvSpPr>
        <p:spPr>
          <a:xfrm>
            <a:off x="7383516" y="1960177"/>
            <a:ext cx="844971" cy="3505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38919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BB20-FABF-7398-30C0-4763A0C3C9A4}"/>
              </a:ext>
            </a:extLst>
          </p:cNvPr>
          <p:cNvSpPr>
            <a:spLocks noGrp="1"/>
          </p:cNvSpPr>
          <p:nvPr>
            <p:ph type="title"/>
          </p:nvPr>
        </p:nvSpPr>
        <p:spPr/>
        <p:txBody>
          <a:bodyPr>
            <a:normAutofit fontScale="90000"/>
          </a:bodyPr>
          <a:lstStyle/>
          <a:p>
            <a:r>
              <a:rPr lang="en-US" sz="3600" b="1" cap="none" dirty="0">
                <a:solidFill>
                  <a:srgbClr val="273797"/>
                </a:solidFill>
                <a:cs typeface="Arial" panose="020B0604020202020204" pitchFamily="34" charset="0"/>
              </a:rPr>
              <a:t>Abused by Parent/Guardian </a:t>
            </a:r>
            <a:endParaRPr lang="en-UG" sz="36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9456C7C3-D384-5420-DD9E-749C912D3B86}"/>
              </a:ext>
            </a:extLst>
          </p:cNvPr>
          <p:cNvSpPr>
            <a:spLocks noGrp="1"/>
          </p:cNvSpPr>
          <p:nvPr>
            <p:ph idx="1"/>
          </p:nvPr>
        </p:nvSpPr>
        <p:spPr>
          <a:xfrm>
            <a:off x="4939862" y="712928"/>
            <a:ext cx="3788502" cy="5477736"/>
          </a:xfrm>
        </p:spPr>
        <p:txBody>
          <a:bodyPr>
            <a:normAutofit/>
          </a:bodyPr>
          <a:lstStyle/>
          <a:p>
            <a:r>
              <a:rPr lang="en-US" sz="2400" dirty="0"/>
              <a:t>Overall, the results showed that abuse by parents/guardians due to using alcohol generally reduced by </a:t>
            </a:r>
            <a:r>
              <a:rPr lang="en-US" sz="2400" b="1" dirty="0"/>
              <a:t>6.8% </a:t>
            </a:r>
            <a:r>
              <a:rPr lang="en-US" sz="2400" dirty="0"/>
              <a:t>from 39.2% at baseline to 32% at endline. </a:t>
            </a:r>
          </a:p>
          <a:p>
            <a:r>
              <a:rPr lang="en-US" sz="2400" dirty="0"/>
              <a:t>Conversely, Burundi showed an increase from </a:t>
            </a:r>
            <a:r>
              <a:rPr lang="en-US" sz="2400" b="1" dirty="0"/>
              <a:t>73.1%</a:t>
            </a:r>
            <a:r>
              <a:rPr lang="en-US" sz="2400" dirty="0"/>
              <a:t> to </a:t>
            </a:r>
            <a:r>
              <a:rPr lang="en-US" sz="2400" b="1" dirty="0"/>
              <a:t>75.4%, </a:t>
            </a:r>
            <a:endParaRPr lang="en-UG" sz="2400" b="1" dirty="0"/>
          </a:p>
        </p:txBody>
      </p:sp>
      <p:pic>
        <p:nvPicPr>
          <p:cNvPr id="1026" name="Picture 2" descr="Child Abuse | Signs, symptoms, indicators, neglect &amp; types of abuse">
            <a:extLst>
              <a:ext uri="{FF2B5EF4-FFF2-40B4-BE49-F238E27FC236}">
                <a16:creationId xmlns:a16="http://schemas.microsoft.com/office/drawing/2014/main" id="{C52A4D60-2943-5AFD-CC17-B87080EA6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8" y="1760506"/>
            <a:ext cx="4870914" cy="338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0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9A15-9EDC-8E19-2F71-4978F10EA035}"/>
              </a:ext>
            </a:extLst>
          </p:cNvPr>
          <p:cNvSpPr>
            <a:spLocks noGrp="1"/>
          </p:cNvSpPr>
          <p:nvPr>
            <p:ph type="ctrTitle"/>
          </p:nvPr>
        </p:nvSpPr>
        <p:spPr>
          <a:xfrm>
            <a:off x="1088318" y="785778"/>
            <a:ext cx="7243047" cy="2541431"/>
          </a:xfrm>
        </p:spPr>
        <p:txBody>
          <a:bodyPr>
            <a:normAutofit/>
          </a:bodyPr>
          <a:lstStyle/>
          <a:p>
            <a:r>
              <a:rPr lang="en-US" sz="6000" b="1" cap="none" dirty="0">
                <a:solidFill>
                  <a:srgbClr val="273797"/>
                </a:solidFill>
                <a:latin typeface="Arial" panose="020B0604020202020204" pitchFamily="34" charset="0"/>
                <a:cs typeface="Arial" panose="020B0604020202020204" pitchFamily="34" charset="0"/>
              </a:rPr>
              <a:t>Alcohol Availability </a:t>
            </a:r>
            <a:endParaRPr lang="en-GB" sz="6000" b="1" cap="none" dirty="0">
              <a:solidFill>
                <a:srgbClr val="273797"/>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51DE5A-6A6C-4F3D-DAC5-C203C387204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0163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F9C8-0B2F-666D-4510-640514F024B8}"/>
              </a:ext>
            </a:extLst>
          </p:cNvPr>
          <p:cNvSpPr>
            <a:spLocks noGrp="1"/>
          </p:cNvSpPr>
          <p:nvPr>
            <p:ph type="title"/>
          </p:nvPr>
        </p:nvSpPr>
        <p:spPr/>
        <p:txBody>
          <a:bodyPr>
            <a:normAutofit fontScale="90000"/>
          </a:bodyPr>
          <a:lstStyle/>
          <a:p>
            <a:r>
              <a:rPr lang="en-US" sz="3600" b="1" cap="none" dirty="0">
                <a:solidFill>
                  <a:srgbClr val="273797"/>
                </a:solidFill>
                <a:cs typeface="Arial" panose="020B0604020202020204" pitchFamily="34" charset="0"/>
              </a:rPr>
              <a:t>Selling Points within 500m</a:t>
            </a:r>
            <a:endParaRPr lang="en-GB" sz="36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C8FCFC18-92B6-2D28-2F1B-C2BFDF986C3B}"/>
              </a:ext>
            </a:extLst>
          </p:cNvPr>
          <p:cNvSpPr>
            <a:spLocks noGrp="1"/>
          </p:cNvSpPr>
          <p:nvPr>
            <p:ph idx="1"/>
          </p:nvPr>
        </p:nvSpPr>
        <p:spPr>
          <a:xfrm>
            <a:off x="324740" y="712928"/>
            <a:ext cx="8403624" cy="4268975"/>
          </a:xfrm>
        </p:spPr>
        <p:txBody>
          <a:bodyPr>
            <a:noAutofit/>
          </a:bodyPr>
          <a:lstStyle/>
          <a:p>
            <a:r>
              <a:rPr lang="en-GB" sz="2400" dirty="0"/>
              <a:t>A</a:t>
            </a:r>
            <a:r>
              <a:rPr lang="en-US" sz="2400" dirty="0"/>
              <a:t>SA2021 revealed that there is an average of 6 (5.86) alcohol selling points within 500 meters of the areas where the assessment was conducted across in the region. </a:t>
            </a:r>
          </a:p>
          <a:p>
            <a:r>
              <a:rPr lang="en-US" sz="2400" dirty="0"/>
              <a:t>At country level however, there are more alcohol selling points on average in </a:t>
            </a:r>
            <a:r>
              <a:rPr lang="en-US" sz="2400" b="1" dirty="0"/>
              <a:t>Burundi (8.3) </a:t>
            </a:r>
            <a:r>
              <a:rPr lang="en-US" sz="2400" dirty="0"/>
              <a:t>and Rwanda (8) within 500 meters of the homes of the respondents. </a:t>
            </a:r>
          </a:p>
          <a:p>
            <a:r>
              <a:rPr lang="en-US" sz="2400" dirty="0"/>
              <a:t>The ASA 2021 also revealed that there is an average of 6 alcohol selling points in Tanzania, 5 in Uganda and 2 in Kenya. </a:t>
            </a:r>
            <a:endParaRPr lang="en-GB" sz="2400" dirty="0"/>
          </a:p>
        </p:txBody>
      </p:sp>
    </p:spTree>
    <p:extLst>
      <p:ext uri="{BB962C8B-B14F-4D97-AF65-F5344CB8AC3E}">
        <p14:creationId xmlns:p14="http://schemas.microsoft.com/office/powerpoint/2010/main" val="3897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7A76-7CEB-E722-F2E1-D668A9911CA1}"/>
              </a:ext>
            </a:extLst>
          </p:cNvPr>
          <p:cNvSpPr>
            <a:spLocks noGrp="1"/>
          </p:cNvSpPr>
          <p:nvPr>
            <p:ph type="title"/>
          </p:nvPr>
        </p:nvSpPr>
        <p:spPr/>
        <p:txBody>
          <a:bodyPr/>
          <a:lstStyle/>
          <a:p>
            <a:r>
              <a:rPr lang="en-US" sz="3200" b="1" cap="none" dirty="0">
                <a:solidFill>
                  <a:srgbClr val="273797"/>
                </a:solidFill>
                <a:cs typeface="Arial" panose="020B0604020202020204" pitchFamily="34" charset="0"/>
              </a:rPr>
              <a:t>Selling Points within 500m</a:t>
            </a:r>
            <a:endParaRPr lang="en-UG" dirty="0"/>
          </a:p>
        </p:txBody>
      </p:sp>
      <p:graphicFrame>
        <p:nvGraphicFramePr>
          <p:cNvPr id="4" name="Chart 3">
            <a:extLst>
              <a:ext uri="{FF2B5EF4-FFF2-40B4-BE49-F238E27FC236}">
                <a16:creationId xmlns:a16="http://schemas.microsoft.com/office/drawing/2014/main" id="{5ADACA1C-9341-411F-B425-748D3DECC1B5}"/>
              </a:ext>
            </a:extLst>
          </p:cNvPr>
          <p:cNvGraphicFramePr/>
          <p:nvPr>
            <p:extLst>
              <p:ext uri="{D42A27DB-BD31-4B8C-83A1-F6EECF244321}">
                <p14:modId xmlns:p14="http://schemas.microsoft.com/office/powerpoint/2010/main" val="2511639741"/>
              </p:ext>
            </p:extLst>
          </p:nvPr>
        </p:nvGraphicFramePr>
        <p:xfrm>
          <a:off x="462454" y="893379"/>
          <a:ext cx="7998373" cy="5139559"/>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049939ED-7A02-0A0B-9564-0085EBC554DA}"/>
              </a:ext>
            </a:extLst>
          </p:cNvPr>
          <p:cNvSpPr/>
          <p:nvPr/>
        </p:nvSpPr>
        <p:spPr>
          <a:xfrm>
            <a:off x="4372303" y="1755227"/>
            <a:ext cx="2722179" cy="36996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35098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7BCF-E366-F297-A933-21A93D9AFEE9}"/>
              </a:ext>
            </a:extLst>
          </p:cNvPr>
          <p:cNvSpPr>
            <a:spLocks noGrp="1"/>
          </p:cNvSpPr>
          <p:nvPr>
            <p:ph type="title"/>
          </p:nvPr>
        </p:nvSpPr>
        <p:spPr/>
        <p:txBody>
          <a:bodyPr/>
          <a:lstStyle/>
          <a:p>
            <a:r>
              <a:rPr lang="en-US" b="1" cap="none" dirty="0">
                <a:solidFill>
                  <a:srgbClr val="273797"/>
                </a:solidFill>
                <a:cs typeface="Arial" panose="020B0604020202020204" pitchFamily="34" charset="0"/>
              </a:rPr>
              <a:t>Producers within 500m</a:t>
            </a:r>
            <a:endParaRPr lang="en-GB"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C6E7F7E9-0E0F-09D8-1E58-B4C5F9DE0742}"/>
              </a:ext>
            </a:extLst>
          </p:cNvPr>
          <p:cNvSpPr>
            <a:spLocks noGrp="1"/>
          </p:cNvSpPr>
          <p:nvPr>
            <p:ph idx="1"/>
          </p:nvPr>
        </p:nvSpPr>
        <p:spPr>
          <a:xfrm>
            <a:off x="384561" y="712928"/>
            <a:ext cx="8343803" cy="3028755"/>
          </a:xfrm>
        </p:spPr>
        <p:txBody>
          <a:bodyPr>
            <a:normAutofit lnSpcReduction="10000"/>
          </a:bodyPr>
          <a:lstStyle/>
          <a:p>
            <a:pPr algn="just">
              <a:lnSpc>
                <a:spcPct val="107000"/>
              </a:lnSpc>
              <a:spcAft>
                <a:spcPts val="800"/>
              </a:spcAft>
            </a:pPr>
            <a:r>
              <a:rPr lang="en-US" sz="2400" dirty="0"/>
              <a:t>Overall, majority of the respondents 78% reported that they knew an average of 5 alcohol production points in their area, within 500 </a:t>
            </a:r>
            <a:r>
              <a:rPr lang="en-US" sz="2400" dirty="0" err="1"/>
              <a:t>metres</a:t>
            </a:r>
            <a:r>
              <a:rPr lang="en-US" sz="2400" dirty="0"/>
              <a:t> of their residences.</a:t>
            </a:r>
          </a:p>
          <a:p>
            <a:pPr algn="just">
              <a:lnSpc>
                <a:spcPct val="107000"/>
              </a:lnSpc>
              <a:spcAft>
                <a:spcPts val="800"/>
              </a:spcAft>
            </a:pPr>
            <a:r>
              <a:rPr lang="en-US" sz="2400" dirty="0"/>
              <a:t>It should be noted that in some locations like </a:t>
            </a:r>
            <a:r>
              <a:rPr lang="en-US" sz="2400" b="1" dirty="0"/>
              <a:t>Soroti in Uganda and Iringa rural in Tanzania </a:t>
            </a:r>
            <a:r>
              <a:rPr lang="en-US" sz="2400" dirty="0"/>
              <a:t>respondents reported up to 10 production points within 500 meters of their residences. </a:t>
            </a:r>
          </a:p>
        </p:txBody>
      </p:sp>
      <p:sp>
        <p:nvSpPr>
          <p:cNvPr id="5" name="TextBox 4">
            <a:extLst>
              <a:ext uri="{FF2B5EF4-FFF2-40B4-BE49-F238E27FC236}">
                <a16:creationId xmlns:a16="http://schemas.microsoft.com/office/drawing/2014/main" id="{26E12CEA-CE37-3569-E518-A41DD9B32970}"/>
              </a:ext>
            </a:extLst>
          </p:cNvPr>
          <p:cNvSpPr txBox="1"/>
          <p:nvPr/>
        </p:nvSpPr>
        <p:spPr>
          <a:xfrm>
            <a:off x="1595745" y="4025325"/>
            <a:ext cx="7466574" cy="1623714"/>
          </a:xfrm>
          <a:prstGeom prst="rect">
            <a:avLst/>
          </a:prstGeom>
          <a:solidFill>
            <a:schemeClr val="accent3">
              <a:lumMod val="50000"/>
            </a:schemeClr>
          </a:solidFill>
        </p:spPr>
        <p:txBody>
          <a:bodyPr wrap="square" rtlCol="0">
            <a:spAutoFit/>
          </a:bodyPr>
          <a:lstStyle/>
          <a:p>
            <a:pPr marL="457200">
              <a:lnSpc>
                <a:spcPct val="106000"/>
              </a:lnSpc>
              <a:spcAft>
                <a:spcPts val="800"/>
              </a:spcAft>
            </a:pPr>
            <a:r>
              <a:rPr lang="en-US" sz="2400" dirty="0">
                <a:solidFill>
                  <a:srgbClr val="FFFFFF"/>
                </a:solidFill>
                <a:latin typeface="Tahoma" panose="020B0604030504040204" pitchFamily="34" charset="0"/>
                <a:cs typeface="Times New Roman" panose="02020603050405020304" pitchFamily="18" charset="0"/>
              </a:rPr>
              <a:t>Although in some countries like Tanzania some locally produced liquor is regulated, in most countries, locally produced alcohol is informal and unregulated.</a:t>
            </a:r>
            <a:endParaRPr lang="en-GB" sz="2400" dirty="0">
              <a:solidFill>
                <a:srgbClr val="FFFFFF"/>
              </a:solidFill>
              <a:latin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B5395AD-BE7B-D2F0-9BBC-34D95F34B84D}"/>
              </a:ext>
            </a:extLst>
          </p:cNvPr>
          <p:cNvPicPr>
            <a:picLocks noChangeAspect="1"/>
          </p:cNvPicPr>
          <p:nvPr/>
        </p:nvPicPr>
        <p:blipFill>
          <a:blip r:embed="rId2"/>
          <a:stretch>
            <a:fillRect/>
          </a:stretch>
        </p:blipFill>
        <p:spPr>
          <a:xfrm>
            <a:off x="0" y="4025325"/>
            <a:ext cx="1562100" cy="1562100"/>
          </a:xfrm>
          <a:prstGeom prst="rect">
            <a:avLst/>
          </a:prstGeom>
        </p:spPr>
      </p:pic>
    </p:spTree>
    <p:extLst>
      <p:ext uri="{BB962C8B-B14F-4D97-AF65-F5344CB8AC3E}">
        <p14:creationId xmlns:p14="http://schemas.microsoft.com/office/powerpoint/2010/main" val="19012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FA7C-0304-1992-F0DA-E53473BD0D44}"/>
              </a:ext>
            </a:extLst>
          </p:cNvPr>
          <p:cNvSpPr>
            <a:spLocks noGrp="1"/>
          </p:cNvSpPr>
          <p:nvPr>
            <p:ph type="title"/>
          </p:nvPr>
        </p:nvSpPr>
        <p:spPr/>
        <p:txBody>
          <a:bodyPr/>
          <a:lstStyle/>
          <a:p>
            <a:r>
              <a:rPr lang="en-US" b="1" cap="none" dirty="0">
                <a:solidFill>
                  <a:srgbClr val="273797"/>
                </a:solidFill>
                <a:cs typeface="Arial" panose="020B0604020202020204" pitchFamily="34" charset="0"/>
              </a:rPr>
              <a:t>Ease of Access </a:t>
            </a:r>
            <a:endParaRPr lang="en-UG" dirty="0"/>
          </a:p>
        </p:txBody>
      </p:sp>
      <p:sp>
        <p:nvSpPr>
          <p:cNvPr id="3" name="Content Placeholder 2">
            <a:extLst>
              <a:ext uri="{FF2B5EF4-FFF2-40B4-BE49-F238E27FC236}">
                <a16:creationId xmlns:a16="http://schemas.microsoft.com/office/drawing/2014/main" id="{6F0DB3BD-C7C9-B07F-7659-02D921DFC3C6}"/>
              </a:ext>
            </a:extLst>
          </p:cNvPr>
          <p:cNvSpPr>
            <a:spLocks noGrp="1"/>
          </p:cNvSpPr>
          <p:nvPr>
            <p:ph idx="1"/>
          </p:nvPr>
        </p:nvSpPr>
        <p:spPr/>
        <p:txBody>
          <a:bodyPr>
            <a:normAutofit/>
          </a:bodyPr>
          <a:lstStyle/>
          <a:p>
            <a:r>
              <a:rPr lang="en-US" sz="2400" dirty="0"/>
              <a:t>On average, 80% of the respondents from the region agreed (strongly agreed and agreed) that it was easy for them to access alcohol as and when they wanted. </a:t>
            </a:r>
          </a:p>
          <a:p>
            <a:r>
              <a:rPr lang="en-US" sz="2400" dirty="0"/>
              <a:t>The country with the easiest access to alcohol was </a:t>
            </a:r>
            <a:r>
              <a:rPr lang="en-US" sz="2400" b="1" dirty="0"/>
              <a:t>Kenya where 90% </a:t>
            </a:r>
            <a:r>
              <a:rPr lang="en-US" sz="2400" dirty="0"/>
              <a:t>of the respondents agreed, followed by Uganda with 87%; Rwanda 85%; Burundi 71%; and Tanzania 65%.</a:t>
            </a:r>
          </a:p>
          <a:p>
            <a:r>
              <a:rPr lang="en-US" sz="2400" dirty="0"/>
              <a:t>Clearly, as much as all the five countries observe that alcohol should </a:t>
            </a:r>
            <a:r>
              <a:rPr lang="en-US" sz="2400" b="1" dirty="0"/>
              <a:t>not be sold or taken by anyone under the age of 18 </a:t>
            </a:r>
            <a:r>
              <a:rPr lang="en-US" sz="2400" dirty="0"/>
              <a:t>years, teenagers have easy access to alcohol in many places across the East African region.</a:t>
            </a:r>
            <a:endParaRPr lang="en-UG" sz="2400" dirty="0"/>
          </a:p>
        </p:txBody>
      </p:sp>
    </p:spTree>
    <p:extLst>
      <p:ext uri="{BB962C8B-B14F-4D97-AF65-F5344CB8AC3E}">
        <p14:creationId xmlns:p14="http://schemas.microsoft.com/office/powerpoint/2010/main" val="223116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146160"/>
            <a:ext cx="7441256" cy="567080"/>
          </a:xfrm>
        </p:spPr>
        <p:txBody>
          <a:bodyPr>
            <a:noAutofit/>
          </a:bodyPr>
          <a:lstStyle/>
          <a:p>
            <a:r>
              <a:rPr lang="en-US" sz="4000" b="1" cap="none" dirty="0">
                <a:solidFill>
                  <a:srgbClr val="273797"/>
                </a:solidFill>
                <a:cs typeface="Arial" panose="020B0604020202020204" pitchFamily="34" charset="0"/>
              </a:rPr>
              <a:t>Introduction </a:t>
            </a:r>
            <a:endParaRPr lang="en-UG" sz="4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861618"/>
            <a:ext cx="8239125" cy="5102953"/>
          </a:xfrm>
        </p:spPr>
        <p:txBody>
          <a:bodyPr>
            <a:normAutofit fontScale="85000" lnSpcReduction="20000"/>
          </a:bodyPr>
          <a:lstStyle/>
          <a:p>
            <a:r>
              <a:rPr lang="en-US" sz="3200" dirty="0">
                <a:latin typeface="+mj-lt"/>
              </a:rPr>
              <a:t>The Alcohol Situation Assessment 2021 (ASA2021) was an end line assessment conducted between September and December 2021.</a:t>
            </a:r>
          </a:p>
          <a:p>
            <a:r>
              <a:rPr lang="en-US" sz="3200" dirty="0">
                <a:latin typeface="+mj-lt"/>
              </a:rPr>
              <a:t>The baseline assessment that was conducted in 2017 preceding the commissioning of the alcohol prevention projects in selected districts/counties/provinces in </a:t>
            </a:r>
            <a:r>
              <a:rPr lang="en-US" sz="3200" b="1" dirty="0">
                <a:latin typeface="+mj-lt"/>
              </a:rPr>
              <a:t>Uganda, Kenya, Tanzania, Rwanda and Burundi. </a:t>
            </a:r>
          </a:p>
          <a:p>
            <a:r>
              <a:rPr lang="en-US" sz="3200" dirty="0">
                <a:latin typeface="+mj-lt"/>
              </a:rPr>
              <a:t>With funding from the IOGT-NTO Movement, the ASA 2021 was conducted in 42 parishes/wards/sub counties/ divisions in the five East African countries of</a:t>
            </a:r>
            <a:r>
              <a:rPr lang="en-US" sz="3200" b="1" dirty="0">
                <a:latin typeface="+mj-lt"/>
              </a:rPr>
              <a:t> Uganda, Kenya, Tanzania, Rwanda and Burundi, </a:t>
            </a:r>
            <a:endParaRPr lang="en-US" altLang="en-US" sz="3200" b="1" dirty="0">
              <a:latin typeface="+mj-lt"/>
            </a:endParaRPr>
          </a:p>
        </p:txBody>
      </p:sp>
    </p:spTree>
    <p:extLst>
      <p:ext uri="{BB962C8B-B14F-4D97-AF65-F5344CB8AC3E}">
        <p14:creationId xmlns:p14="http://schemas.microsoft.com/office/powerpoint/2010/main" val="406543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4ABB-2166-0266-E912-1041A4973094}"/>
              </a:ext>
            </a:extLst>
          </p:cNvPr>
          <p:cNvSpPr>
            <a:spLocks noGrp="1"/>
          </p:cNvSpPr>
          <p:nvPr>
            <p:ph type="title"/>
          </p:nvPr>
        </p:nvSpPr>
        <p:spPr/>
        <p:txBody>
          <a:bodyPr>
            <a:normAutofit/>
          </a:bodyPr>
          <a:lstStyle/>
          <a:p>
            <a:r>
              <a:rPr lang="en-US" b="1" cap="none" dirty="0">
                <a:solidFill>
                  <a:srgbClr val="273797"/>
                </a:solidFill>
                <a:cs typeface="Arial" panose="020B0604020202020204" pitchFamily="34" charset="0"/>
              </a:rPr>
              <a:t>Ease of Access </a:t>
            </a:r>
            <a:endParaRPr lang="en-GB" b="1" cap="none" dirty="0">
              <a:solidFill>
                <a:srgbClr val="273797"/>
              </a:solidFill>
              <a:cs typeface="Arial" panose="020B0604020202020204" pitchFamily="34" charset="0"/>
            </a:endParaRPr>
          </a:p>
        </p:txBody>
      </p:sp>
      <p:graphicFrame>
        <p:nvGraphicFramePr>
          <p:cNvPr id="4" name="Chart 3">
            <a:extLst>
              <a:ext uri="{FF2B5EF4-FFF2-40B4-BE49-F238E27FC236}">
                <a16:creationId xmlns:a16="http://schemas.microsoft.com/office/drawing/2014/main" id="{6E0EEA2F-62EE-4A80-880E-9D855FE0554A}"/>
              </a:ext>
            </a:extLst>
          </p:cNvPr>
          <p:cNvGraphicFramePr/>
          <p:nvPr>
            <p:extLst>
              <p:ext uri="{D42A27DB-BD31-4B8C-83A1-F6EECF244321}">
                <p14:modId xmlns:p14="http://schemas.microsoft.com/office/powerpoint/2010/main" val="127097550"/>
              </p:ext>
            </p:extLst>
          </p:nvPr>
        </p:nvGraphicFramePr>
        <p:xfrm>
          <a:off x="441434" y="767255"/>
          <a:ext cx="8460828" cy="5223642"/>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a:extLst>
              <a:ext uri="{FF2B5EF4-FFF2-40B4-BE49-F238E27FC236}">
                <a16:creationId xmlns:a16="http://schemas.microsoft.com/office/drawing/2014/main" id="{BAC4B16C-E537-0973-DBB0-DBA6B388A175}"/>
              </a:ext>
            </a:extLst>
          </p:cNvPr>
          <p:cNvSpPr/>
          <p:nvPr/>
        </p:nvSpPr>
        <p:spPr>
          <a:xfrm>
            <a:off x="5980386" y="1618591"/>
            <a:ext cx="1418897" cy="3405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4685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4957-490F-085B-6465-C98BDC3010D6}"/>
              </a:ext>
            </a:extLst>
          </p:cNvPr>
          <p:cNvSpPr>
            <a:spLocks noGrp="1"/>
          </p:cNvSpPr>
          <p:nvPr>
            <p:ph type="title"/>
          </p:nvPr>
        </p:nvSpPr>
        <p:spPr/>
        <p:txBody>
          <a:bodyPr/>
          <a:lstStyle/>
          <a:p>
            <a:r>
              <a:rPr lang="en-US" b="1" cap="none" dirty="0">
                <a:solidFill>
                  <a:srgbClr val="273797"/>
                </a:solidFill>
                <a:cs typeface="Arial" panose="020B0604020202020204" pitchFamily="34" charset="0"/>
              </a:rPr>
              <a:t>Bought home-made alcohol </a:t>
            </a:r>
            <a:endParaRPr lang="en-UG" dirty="0"/>
          </a:p>
        </p:txBody>
      </p:sp>
      <p:sp>
        <p:nvSpPr>
          <p:cNvPr id="3" name="Content Placeholder 2">
            <a:extLst>
              <a:ext uri="{FF2B5EF4-FFF2-40B4-BE49-F238E27FC236}">
                <a16:creationId xmlns:a16="http://schemas.microsoft.com/office/drawing/2014/main" id="{7CBDB158-4B9F-C0EF-4F2C-0E35A2DBC1C8}"/>
              </a:ext>
            </a:extLst>
          </p:cNvPr>
          <p:cNvSpPr>
            <a:spLocks noGrp="1"/>
          </p:cNvSpPr>
          <p:nvPr>
            <p:ph idx="1"/>
          </p:nvPr>
        </p:nvSpPr>
        <p:spPr/>
        <p:txBody>
          <a:bodyPr>
            <a:normAutofit lnSpcReduction="10000"/>
          </a:bodyPr>
          <a:lstStyle/>
          <a:p>
            <a:r>
              <a:rPr lang="en-GB" sz="2400" dirty="0"/>
              <a:t>Overall, there was a reduction in the respondents across the region who agreed (strongly agreed and agreed) to having bought homemade alcohol in the last 6 months from 37.5% at baseline to 17% at endline. </a:t>
            </a:r>
          </a:p>
          <a:p>
            <a:r>
              <a:rPr lang="en-GB" sz="2400" dirty="0"/>
              <a:t>At country level, purchase of homemade alcohol was observed to be </a:t>
            </a:r>
            <a:r>
              <a:rPr lang="en-GB" sz="2400" b="1" dirty="0"/>
              <a:t>highest in Soroti (33%) for Uganda and Iringa Rural (26.3%) for Tanzania. </a:t>
            </a:r>
            <a:r>
              <a:rPr lang="en-GB" sz="2400" dirty="0"/>
              <a:t>These two areas also stand out to be the highest in the region, where ease of access to alcohol is highest. </a:t>
            </a:r>
          </a:p>
          <a:p>
            <a:r>
              <a:rPr lang="en-GB" sz="2400" dirty="0"/>
              <a:t>Up to 49% who reported having bought homemade alcohol where under 18 years of age. Only 26.4% were aged 25 years and above. </a:t>
            </a:r>
          </a:p>
        </p:txBody>
      </p:sp>
    </p:spTree>
    <p:extLst>
      <p:ext uri="{BB962C8B-B14F-4D97-AF65-F5344CB8AC3E}">
        <p14:creationId xmlns:p14="http://schemas.microsoft.com/office/powerpoint/2010/main" val="2423287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70D-997A-4CEE-18B7-0DECD53A1969}"/>
              </a:ext>
            </a:extLst>
          </p:cNvPr>
          <p:cNvSpPr>
            <a:spLocks noGrp="1"/>
          </p:cNvSpPr>
          <p:nvPr>
            <p:ph type="title"/>
          </p:nvPr>
        </p:nvSpPr>
        <p:spPr/>
        <p:txBody>
          <a:bodyPr>
            <a:normAutofit fontScale="90000"/>
          </a:bodyPr>
          <a:lstStyle/>
          <a:p>
            <a:r>
              <a:rPr lang="en-US" b="1" cap="none" dirty="0">
                <a:solidFill>
                  <a:srgbClr val="273797"/>
                </a:solidFill>
                <a:cs typeface="Arial" panose="020B0604020202020204" pitchFamily="34" charset="0"/>
              </a:rPr>
              <a:t>Asked to buy alcohol by parent / guardian </a:t>
            </a:r>
            <a:endParaRPr lang="en-UG" dirty="0"/>
          </a:p>
        </p:txBody>
      </p:sp>
      <p:sp>
        <p:nvSpPr>
          <p:cNvPr id="3" name="Content Placeholder 2">
            <a:extLst>
              <a:ext uri="{FF2B5EF4-FFF2-40B4-BE49-F238E27FC236}">
                <a16:creationId xmlns:a16="http://schemas.microsoft.com/office/drawing/2014/main" id="{DBC6FEC4-CFC1-04FF-882A-20F8749998B4}"/>
              </a:ext>
            </a:extLst>
          </p:cNvPr>
          <p:cNvSpPr>
            <a:spLocks noGrp="1"/>
          </p:cNvSpPr>
          <p:nvPr>
            <p:ph idx="1"/>
          </p:nvPr>
        </p:nvSpPr>
        <p:spPr/>
        <p:txBody>
          <a:bodyPr/>
          <a:lstStyle/>
          <a:p>
            <a:r>
              <a:rPr lang="en-GB" sz="2400" dirty="0"/>
              <a:t>Overall, 30.9% agreed (strongly agreed and agreed) that they had been asked to buy alcohol by a parent/guardian, across the region. </a:t>
            </a:r>
          </a:p>
          <a:p>
            <a:r>
              <a:rPr lang="en-GB" sz="2400" dirty="0"/>
              <a:t>Out of those who reported that they had been asked by a parent or guardian to buy alcohol, 22% (regional average) were below the age of 18 years. </a:t>
            </a:r>
          </a:p>
          <a:p>
            <a:endParaRPr lang="en-UG" dirty="0"/>
          </a:p>
        </p:txBody>
      </p:sp>
      <p:sp>
        <p:nvSpPr>
          <p:cNvPr id="6" name="TextBox 5">
            <a:extLst>
              <a:ext uri="{FF2B5EF4-FFF2-40B4-BE49-F238E27FC236}">
                <a16:creationId xmlns:a16="http://schemas.microsoft.com/office/drawing/2014/main" id="{CE04A927-FC06-9424-EE8A-271BAC04B5D7}"/>
              </a:ext>
            </a:extLst>
          </p:cNvPr>
          <p:cNvSpPr txBox="1"/>
          <p:nvPr/>
        </p:nvSpPr>
        <p:spPr>
          <a:xfrm>
            <a:off x="1562100" y="3714555"/>
            <a:ext cx="7466574" cy="2406749"/>
          </a:xfrm>
          <a:prstGeom prst="rect">
            <a:avLst/>
          </a:prstGeom>
          <a:solidFill>
            <a:schemeClr val="accent3">
              <a:lumMod val="50000"/>
            </a:schemeClr>
          </a:solidFill>
        </p:spPr>
        <p:txBody>
          <a:bodyPr wrap="square" rtlCol="0">
            <a:spAutoFit/>
          </a:bodyPr>
          <a:lstStyle/>
          <a:p>
            <a:pPr marL="457200">
              <a:lnSpc>
                <a:spcPct val="106000"/>
              </a:lnSpc>
              <a:spcAft>
                <a:spcPts val="800"/>
              </a:spcAft>
            </a:pPr>
            <a:r>
              <a:rPr lang="en-GB" sz="2400" dirty="0">
                <a:solidFill>
                  <a:srgbClr val="FFFFFF"/>
                </a:solidFill>
                <a:latin typeface="Tahoma" panose="020B0604030504040204" pitchFamily="34" charset="0"/>
                <a:cs typeface="Times New Roman" panose="02020603050405020304" pitchFamily="18" charset="0"/>
              </a:rPr>
              <a:t>The findings at endline (30.9%) are almost consistent with the percentage at baseline of 30.3%, depicting no major shift in the behaviour of parents/guardians asking children to buy alcohol. </a:t>
            </a:r>
            <a:r>
              <a:rPr lang="en-US" sz="2400" dirty="0">
                <a:solidFill>
                  <a:srgbClr val="FFFFFF"/>
                </a:solidFill>
                <a:latin typeface="Tahoma" panose="020B0604030504040204" pitchFamily="34" charset="0"/>
                <a:cs typeface="Times New Roman" panose="02020603050405020304" pitchFamily="18" charset="0"/>
              </a:rPr>
              <a:t>Exposing minors to alcohol is still a challenge.</a:t>
            </a:r>
            <a:endParaRPr lang="en-GB" sz="2400" dirty="0">
              <a:solidFill>
                <a:srgbClr val="FFFFFF"/>
              </a:solidFill>
              <a:latin typeface="Tahoma" panose="020B060403050404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5572FFF-ED48-2467-1517-324251F4C41E}"/>
              </a:ext>
            </a:extLst>
          </p:cNvPr>
          <p:cNvPicPr>
            <a:picLocks noChangeAspect="1"/>
          </p:cNvPicPr>
          <p:nvPr/>
        </p:nvPicPr>
        <p:blipFill>
          <a:blip r:embed="rId2"/>
          <a:stretch>
            <a:fillRect/>
          </a:stretch>
        </p:blipFill>
        <p:spPr>
          <a:xfrm>
            <a:off x="0" y="4025325"/>
            <a:ext cx="1562100" cy="1562100"/>
          </a:xfrm>
          <a:prstGeom prst="rect">
            <a:avLst/>
          </a:prstGeom>
        </p:spPr>
      </p:pic>
    </p:spTree>
    <p:extLst>
      <p:ext uri="{BB962C8B-B14F-4D97-AF65-F5344CB8AC3E}">
        <p14:creationId xmlns:p14="http://schemas.microsoft.com/office/powerpoint/2010/main" val="106119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9A15-9EDC-8E19-2F71-4978F10EA035}"/>
              </a:ext>
            </a:extLst>
          </p:cNvPr>
          <p:cNvSpPr>
            <a:spLocks noGrp="1"/>
          </p:cNvSpPr>
          <p:nvPr>
            <p:ph type="ctrTitle"/>
          </p:nvPr>
        </p:nvSpPr>
        <p:spPr>
          <a:xfrm>
            <a:off x="931178" y="802299"/>
            <a:ext cx="7575259" cy="2541431"/>
          </a:xfrm>
        </p:spPr>
        <p:txBody>
          <a:bodyPr>
            <a:normAutofit/>
          </a:bodyPr>
          <a:lstStyle/>
          <a:p>
            <a:r>
              <a:rPr lang="en-US" sz="6000" b="1" cap="none" dirty="0">
                <a:solidFill>
                  <a:srgbClr val="273797"/>
                </a:solidFill>
                <a:latin typeface="Arial" panose="020B0604020202020204" pitchFamily="34" charset="0"/>
                <a:cs typeface="Arial" panose="020B0604020202020204" pitchFamily="34" charset="0"/>
              </a:rPr>
              <a:t>Alcohol Awareness </a:t>
            </a:r>
            <a:endParaRPr lang="en-GB" sz="6000" b="1" cap="none" dirty="0">
              <a:solidFill>
                <a:srgbClr val="273797"/>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51DE5A-6A6C-4F3D-DAC5-C203C387204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2593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3BDA-349D-E0E7-2AD8-11F21247805E}"/>
              </a:ext>
            </a:extLst>
          </p:cNvPr>
          <p:cNvSpPr>
            <a:spLocks noGrp="1"/>
          </p:cNvSpPr>
          <p:nvPr>
            <p:ph type="title"/>
          </p:nvPr>
        </p:nvSpPr>
        <p:spPr/>
        <p:txBody>
          <a:bodyPr>
            <a:normAutofit/>
          </a:bodyPr>
          <a:lstStyle/>
          <a:p>
            <a:r>
              <a:rPr lang="en-US" sz="2900" b="1" cap="none" dirty="0">
                <a:solidFill>
                  <a:srgbClr val="273797"/>
                </a:solidFill>
                <a:cs typeface="Arial" panose="020B0604020202020204" pitchFamily="34" charset="0"/>
              </a:rPr>
              <a:t>Consider alcohol as a social drink</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A55C1437-0D91-100D-C5CD-07A804F7DCE0}"/>
              </a:ext>
            </a:extLst>
          </p:cNvPr>
          <p:cNvSpPr>
            <a:spLocks noGrp="1"/>
          </p:cNvSpPr>
          <p:nvPr>
            <p:ph idx="1"/>
          </p:nvPr>
        </p:nvSpPr>
        <p:spPr>
          <a:xfrm>
            <a:off x="343950" y="712928"/>
            <a:ext cx="8537292" cy="5225417"/>
          </a:xfrm>
        </p:spPr>
        <p:txBody>
          <a:bodyPr>
            <a:noAutofit/>
          </a:bodyPr>
          <a:lstStyle/>
          <a:p>
            <a:r>
              <a:rPr lang="en-US" sz="2400" dirty="0">
                <a:latin typeface="+mj-lt"/>
              </a:rPr>
              <a:t>Overall, out of the 3,205 respondents from the 5 countries, 42.9% considered alcohol as a social drink, while 57.1% did not.  </a:t>
            </a:r>
          </a:p>
          <a:p>
            <a:r>
              <a:rPr lang="en-US" sz="2400" dirty="0">
                <a:latin typeface="+mj-lt"/>
              </a:rPr>
              <a:t>The older the individual the most likely they considered alcohol a social drink.</a:t>
            </a:r>
          </a:p>
          <a:p>
            <a:r>
              <a:rPr lang="en-US" sz="2400" dirty="0">
                <a:latin typeface="+mj-lt"/>
              </a:rPr>
              <a:t>Below 14 years accounted for 18.7%; 14-17 </a:t>
            </a:r>
            <a:r>
              <a:rPr lang="en-US" sz="2400" dirty="0" err="1">
                <a:latin typeface="+mj-lt"/>
              </a:rPr>
              <a:t>yrs</a:t>
            </a:r>
            <a:r>
              <a:rPr lang="en-US" sz="2400" dirty="0">
                <a:latin typeface="+mj-lt"/>
              </a:rPr>
              <a:t> -17.5%;18-24 </a:t>
            </a:r>
            <a:r>
              <a:rPr lang="en-US" sz="2400" dirty="0" err="1">
                <a:latin typeface="+mj-lt"/>
              </a:rPr>
              <a:t>yrs</a:t>
            </a:r>
            <a:r>
              <a:rPr lang="en-US" sz="2400" dirty="0">
                <a:latin typeface="+mj-lt"/>
              </a:rPr>
              <a:t> - 30.9% and above 24 </a:t>
            </a:r>
            <a:r>
              <a:rPr lang="en-US" sz="2400" dirty="0" err="1">
                <a:latin typeface="+mj-lt"/>
              </a:rPr>
              <a:t>yrs</a:t>
            </a:r>
            <a:r>
              <a:rPr lang="en-US" sz="2400" dirty="0">
                <a:latin typeface="+mj-lt"/>
              </a:rPr>
              <a:t> -42.9%.</a:t>
            </a:r>
          </a:p>
        </p:txBody>
      </p:sp>
      <p:sp>
        <p:nvSpPr>
          <p:cNvPr id="5" name="TextBox 4">
            <a:extLst>
              <a:ext uri="{FF2B5EF4-FFF2-40B4-BE49-F238E27FC236}">
                <a16:creationId xmlns:a16="http://schemas.microsoft.com/office/drawing/2014/main" id="{AF92D397-259C-18A2-028A-31F863762EB3}"/>
              </a:ext>
            </a:extLst>
          </p:cNvPr>
          <p:cNvSpPr txBox="1"/>
          <p:nvPr/>
        </p:nvSpPr>
        <p:spPr>
          <a:xfrm>
            <a:off x="1590022" y="3972247"/>
            <a:ext cx="7441256" cy="1983043"/>
          </a:xfrm>
          <a:prstGeom prst="rect">
            <a:avLst/>
          </a:prstGeom>
          <a:solidFill>
            <a:schemeClr val="accent3">
              <a:lumMod val="50000"/>
            </a:schemeClr>
          </a:solidFill>
        </p:spPr>
        <p:txBody>
          <a:bodyPr wrap="square" rtlCol="0">
            <a:spAutoFit/>
          </a:bodyPr>
          <a:lstStyle/>
          <a:p>
            <a:pPr algn="ctr">
              <a:lnSpc>
                <a:spcPct val="107000"/>
              </a:lnSpc>
              <a:spcAft>
                <a:spcPts val="800"/>
              </a:spcAft>
            </a:pPr>
            <a:r>
              <a:rPr lang="en-GB" sz="2200" dirty="0">
                <a:solidFill>
                  <a:schemeClr val="bg1"/>
                </a:solidFill>
                <a:latin typeface="+mj-lt"/>
                <a:cs typeface="Times New Roman" panose="02020603050405020304" pitchFamily="18" charset="0"/>
              </a:rPr>
              <a:t>“Generally, the authorities haven't done much about alcohol abuse. They view alcohol use as a right. In addition, the  community looks at alcohol consumption and abuse as a normal everyday activity. It is generally acceptable.”</a:t>
            </a:r>
          </a:p>
          <a:p>
            <a:pPr algn="ctr">
              <a:lnSpc>
                <a:spcPct val="107000"/>
              </a:lnSpc>
              <a:spcAft>
                <a:spcPts val="800"/>
              </a:spcAft>
            </a:pPr>
            <a:r>
              <a:rPr lang="en-GB" sz="2200" i="1" dirty="0">
                <a:solidFill>
                  <a:schemeClr val="bg1"/>
                </a:solidFill>
                <a:latin typeface="+mj-lt"/>
                <a:cs typeface="Times New Roman" panose="02020603050405020304" pitchFamily="18" charset="0"/>
              </a:rPr>
              <a:t>Female Teacher from </a:t>
            </a:r>
            <a:r>
              <a:rPr lang="en-GB" sz="2200" i="1" dirty="0" err="1">
                <a:solidFill>
                  <a:schemeClr val="bg1"/>
                </a:solidFill>
                <a:latin typeface="+mj-lt"/>
                <a:cs typeface="Times New Roman" panose="02020603050405020304" pitchFamily="18" charset="0"/>
              </a:rPr>
              <a:t>Bugembe</a:t>
            </a:r>
            <a:r>
              <a:rPr lang="en-GB" sz="2200" i="1" dirty="0">
                <a:solidFill>
                  <a:schemeClr val="bg1"/>
                </a:solidFill>
                <a:latin typeface="+mj-lt"/>
                <a:cs typeface="Times New Roman" panose="02020603050405020304" pitchFamily="18" charset="0"/>
              </a:rPr>
              <a:t> in Jinja district</a:t>
            </a:r>
          </a:p>
        </p:txBody>
      </p:sp>
      <p:pic>
        <p:nvPicPr>
          <p:cNvPr id="4" name="Picture 3">
            <a:extLst>
              <a:ext uri="{FF2B5EF4-FFF2-40B4-BE49-F238E27FC236}">
                <a16:creationId xmlns:a16="http://schemas.microsoft.com/office/drawing/2014/main" id="{9827A47D-3542-9535-9FAE-BAA19B277A89}"/>
              </a:ext>
            </a:extLst>
          </p:cNvPr>
          <p:cNvPicPr>
            <a:picLocks noChangeAspect="1"/>
          </p:cNvPicPr>
          <p:nvPr/>
        </p:nvPicPr>
        <p:blipFill>
          <a:blip r:embed="rId2"/>
          <a:stretch>
            <a:fillRect/>
          </a:stretch>
        </p:blipFill>
        <p:spPr>
          <a:xfrm>
            <a:off x="0" y="4025325"/>
            <a:ext cx="1562100" cy="1562100"/>
          </a:xfrm>
          <a:prstGeom prst="rect">
            <a:avLst/>
          </a:prstGeom>
        </p:spPr>
      </p:pic>
    </p:spTree>
    <p:extLst>
      <p:ext uri="{BB962C8B-B14F-4D97-AF65-F5344CB8AC3E}">
        <p14:creationId xmlns:p14="http://schemas.microsoft.com/office/powerpoint/2010/main" val="281708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4983-76C0-E85C-5FB1-6A699BBF9CFC}"/>
              </a:ext>
            </a:extLst>
          </p:cNvPr>
          <p:cNvSpPr>
            <a:spLocks noGrp="1"/>
          </p:cNvSpPr>
          <p:nvPr>
            <p:ph type="title"/>
          </p:nvPr>
        </p:nvSpPr>
        <p:spPr/>
        <p:txBody>
          <a:bodyPr/>
          <a:lstStyle/>
          <a:p>
            <a:r>
              <a:rPr lang="en-US" sz="3200" b="1" cap="none" dirty="0">
                <a:solidFill>
                  <a:srgbClr val="273797"/>
                </a:solidFill>
                <a:cs typeface="Arial" panose="020B0604020202020204" pitchFamily="34" charset="0"/>
              </a:rPr>
              <a:t>Knowledge of negative effects </a:t>
            </a:r>
            <a:endParaRPr lang="en-GB" dirty="0"/>
          </a:p>
        </p:txBody>
      </p:sp>
      <p:sp>
        <p:nvSpPr>
          <p:cNvPr id="3" name="Content Placeholder 2">
            <a:extLst>
              <a:ext uri="{FF2B5EF4-FFF2-40B4-BE49-F238E27FC236}">
                <a16:creationId xmlns:a16="http://schemas.microsoft.com/office/drawing/2014/main" id="{F0BBFE6C-4E3D-A045-FF23-54CED6BCC96E}"/>
              </a:ext>
            </a:extLst>
          </p:cNvPr>
          <p:cNvSpPr>
            <a:spLocks noGrp="1"/>
          </p:cNvSpPr>
          <p:nvPr>
            <p:ph idx="1"/>
          </p:nvPr>
        </p:nvSpPr>
        <p:spPr>
          <a:xfrm>
            <a:off x="615690" y="712927"/>
            <a:ext cx="8112674" cy="4983680"/>
          </a:xfrm>
        </p:spPr>
        <p:txBody>
          <a:bodyPr>
            <a:noAutofit/>
          </a:bodyPr>
          <a:lstStyle/>
          <a:p>
            <a:r>
              <a:rPr lang="en-GB" sz="2400" dirty="0">
                <a:solidFill>
                  <a:srgbClr val="222222"/>
                </a:solidFill>
                <a:latin typeface="+mj-lt"/>
                <a:cs typeface="Arial" panose="020B0604020202020204" pitchFamily="34" charset="0"/>
              </a:rPr>
              <a:t>Out</a:t>
            </a:r>
            <a:r>
              <a:rPr lang="en-US" sz="2400" dirty="0">
                <a:solidFill>
                  <a:srgbClr val="222222"/>
                </a:solidFill>
                <a:latin typeface="+mj-lt"/>
                <a:cs typeface="Arial" panose="020B0604020202020204" pitchFamily="34" charset="0"/>
              </a:rPr>
              <a:t> of the 3,205 respondents reached, </a:t>
            </a:r>
            <a:r>
              <a:rPr lang="en-US" sz="2400" b="1" dirty="0">
                <a:solidFill>
                  <a:srgbClr val="222222"/>
                </a:solidFill>
                <a:latin typeface="+mj-lt"/>
                <a:cs typeface="Arial" panose="020B0604020202020204" pitchFamily="34" charset="0"/>
              </a:rPr>
              <a:t>83.79% </a:t>
            </a:r>
            <a:r>
              <a:rPr lang="en-US" sz="2400" dirty="0">
                <a:solidFill>
                  <a:srgbClr val="222222"/>
                </a:solidFill>
                <a:latin typeface="+mj-lt"/>
                <a:cs typeface="Arial" panose="020B0604020202020204" pitchFamily="34" charset="0"/>
              </a:rPr>
              <a:t>reported having knowledge of the negative effects of alcohol. </a:t>
            </a:r>
          </a:p>
          <a:p>
            <a:r>
              <a:rPr lang="en-US" sz="2400" dirty="0">
                <a:solidFill>
                  <a:srgbClr val="222222"/>
                </a:solidFill>
                <a:latin typeface="+mj-lt"/>
                <a:cs typeface="Arial" panose="020B0604020202020204" pitchFamily="34" charset="0"/>
              </a:rPr>
              <a:t>Burundi had 98%, highest in the region. </a:t>
            </a:r>
          </a:p>
          <a:p>
            <a:r>
              <a:rPr lang="en-US" sz="2400" dirty="0">
                <a:solidFill>
                  <a:srgbClr val="222222"/>
                </a:solidFill>
                <a:latin typeface="+mj-lt"/>
                <a:cs typeface="Arial" panose="020B0604020202020204" pitchFamily="34" charset="0"/>
              </a:rPr>
              <a:t> Similarly, Uganda and Tanzania had high proportions of respondents that reported having knowledge of negative effects of alcohol </a:t>
            </a:r>
            <a:r>
              <a:rPr lang="en-US" sz="2400" dirty="0"/>
              <a:t>accounting</a:t>
            </a:r>
            <a:r>
              <a:rPr lang="en-US" sz="2400" dirty="0">
                <a:solidFill>
                  <a:srgbClr val="222222"/>
                </a:solidFill>
                <a:latin typeface="+mj-lt"/>
                <a:cs typeface="Arial" panose="020B0604020202020204" pitchFamily="34" charset="0"/>
              </a:rPr>
              <a:t> for 94.5% and 92.6% respectively. </a:t>
            </a:r>
          </a:p>
          <a:p>
            <a:r>
              <a:rPr lang="en-US" sz="2400" dirty="0">
                <a:solidFill>
                  <a:srgbClr val="222222"/>
                </a:solidFill>
                <a:latin typeface="+mj-lt"/>
                <a:cs typeface="Arial" panose="020B0604020202020204" pitchFamily="34" charset="0"/>
              </a:rPr>
              <a:t>Kenya had 81.5% and Rwanda had the least percentage of 50%. </a:t>
            </a:r>
            <a:endParaRPr lang="en-GB" sz="2400" dirty="0">
              <a:solidFill>
                <a:srgbClr val="222222"/>
              </a:solidFill>
              <a:latin typeface="+mj-lt"/>
              <a:cs typeface="Arial" panose="020B0604020202020204" pitchFamily="34" charset="0"/>
            </a:endParaRPr>
          </a:p>
        </p:txBody>
      </p:sp>
    </p:spTree>
    <p:extLst>
      <p:ext uri="{BB962C8B-B14F-4D97-AF65-F5344CB8AC3E}">
        <p14:creationId xmlns:p14="http://schemas.microsoft.com/office/powerpoint/2010/main" val="7154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8499-7164-F9A4-DF08-924269EA9F66}"/>
              </a:ext>
            </a:extLst>
          </p:cNvPr>
          <p:cNvSpPr>
            <a:spLocks noGrp="1"/>
          </p:cNvSpPr>
          <p:nvPr>
            <p:ph type="title"/>
          </p:nvPr>
        </p:nvSpPr>
        <p:spPr/>
        <p:txBody>
          <a:bodyPr/>
          <a:lstStyle/>
          <a:p>
            <a:r>
              <a:rPr lang="en-US" sz="3200" b="1" cap="none" dirty="0">
                <a:solidFill>
                  <a:srgbClr val="273797"/>
                </a:solidFill>
                <a:cs typeface="Arial" panose="020B0604020202020204" pitchFamily="34" charset="0"/>
              </a:rPr>
              <a:t>Knowledge of negative effects </a:t>
            </a:r>
            <a:endParaRPr lang="en-UG" dirty="0"/>
          </a:p>
        </p:txBody>
      </p:sp>
      <p:graphicFrame>
        <p:nvGraphicFramePr>
          <p:cNvPr id="4" name="Chart 3">
            <a:extLst>
              <a:ext uri="{FF2B5EF4-FFF2-40B4-BE49-F238E27FC236}">
                <a16:creationId xmlns:a16="http://schemas.microsoft.com/office/drawing/2014/main" id="{FF01C2CA-4266-49F2-92AC-D5D6EA7BE1D0}"/>
              </a:ext>
            </a:extLst>
          </p:cNvPr>
          <p:cNvGraphicFramePr/>
          <p:nvPr>
            <p:extLst>
              <p:ext uri="{D42A27DB-BD31-4B8C-83A1-F6EECF244321}">
                <p14:modId xmlns:p14="http://schemas.microsoft.com/office/powerpoint/2010/main" val="3813129023"/>
              </p:ext>
            </p:extLst>
          </p:nvPr>
        </p:nvGraphicFramePr>
        <p:xfrm>
          <a:off x="493986" y="893379"/>
          <a:ext cx="8176882" cy="5118538"/>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E8DCD15F-C061-28BE-5B92-3CAF3B021141}"/>
              </a:ext>
            </a:extLst>
          </p:cNvPr>
          <p:cNvSpPr/>
          <p:nvPr/>
        </p:nvSpPr>
        <p:spPr>
          <a:xfrm>
            <a:off x="1629103" y="1702677"/>
            <a:ext cx="6926318" cy="1652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9448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2A42-9E65-18B2-9475-F03A09D41513}"/>
              </a:ext>
            </a:extLst>
          </p:cNvPr>
          <p:cNvSpPr>
            <a:spLocks noGrp="1"/>
          </p:cNvSpPr>
          <p:nvPr>
            <p:ph type="title"/>
          </p:nvPr>
        </p:nvSpPr>
        <p:spPr/>
        <p:txBody>
          <a:bodyPr/>
          <a:lstStyle/>
          <a:p>
            <a:r>
              <a:rPr lang="en-US" b="1" cap="none" dirty="0">
                <a:solidFill>
                  <a:srgbClr val="273797"/>
                </a:solidFill>
                <a:cs typeface="Arial" panose="020B0604020202020204" pitchFamily="34" charset="0"/>
              </a:rPr>
              <a:t>Knowledge of restrictions </a:t>
            </a:r>
            <a:endParaRPr lang="en-GB"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2D240DA8-7D52-BA76-881C-2DCB710504D1}"/>
              </a:ext>
            </a:extLst>
          </p:cNvPr>
          <p:cNvSpPr>
            <a:spLocks noGrp="1"/>
          </p:cNvSpPr>
          <p:nvPr>
            <p:ph idx="1"/>
          </p:nvPr>
        </p:nvSpPr>
        <p:spPr>
          <a:xfrm>
            <a:off x="461394" y="712927"/>
            <a:ext cx="8447714" cy="5256949"/>
          </a:xfrm>
        </p:spPr>
        <p:txBody>
          <a:bodyPr>
            <a:normAutofit/>
          </a:bodyPr>
          <a:lstStyle/>
          <a:p>
            <a:r>
              <a:rPr lang="en-US" sz="2400" dirty="0">
                <a:solidFill>
                  <a:srgbClr val="222222"/>
                </a:solidFill>
                <a:latin typeface="+mj-lt"/>
                <a:cs typeface="Arial" panose="020B0604020202020204" pitchFamily="34" charset="0"/>
              </a:rPr>
              <a:t>Out of the 3,205 respondents reached, 66.44% reported having knowledge of restrictions on alcohol. </a:t>
            </a:r>
          </a:p>
          <a:p>
            <a:r>
              <a:rPr lang="en-US" sz="2400" dirty="0">
                <a:solidFill>
                  <a:srgbClr val="222222"/>
                </a:solidFill>
                <a:latin typeface="+mj-lt"/>
                <a:cs typeface="Arial" panose="020B0604020202020204" pitchFamily="34" charset="0"/>
              </a:rPr>
              <a:t>Consistent with the baseline findings, Kenya had the highest proportion of 99.9%, followed by Rwanda at 91% of the respondents who reported knowledge of government restrictions on alcohol at endline. </a:t>
            </a:r>
          </a:p>
          <a:p>
            <a:r>
              <a:rPr lang="en-US" sz="2400" dirty="0">
                <a:solidFill>
                  <a:srgbClr val="222222"/>
                </a:solidFill>
                <a:latin typeface="+mj-lt"/>
                <a:cs typeface="Arial" panose="020B0604020202020204" pitchFamily="34" charset="0"/>
              </a:rPr>
              <a:t>In comparison, there is an observable improvement in the knowledge of restrictions across countries from an average of 53.8% baseline to 66.44% at endline. </a:t>
            </a:r>
            <a:endParaRPr lang="en-GB" sz="2400" dirty="0">
              <a:solidFill>
                <a:srgbClr val="222222"/>
              </a:solidFill>
              <a:latin typeface="+mj-lt"/>
              <a:cs typeface="Arial" panose="020B0604020202020204" pitchFamily="34" charset="0"/>
            </a:endParaRPr>
          </a:p>
        </p:txBody>
      </p:sp>
    </p:spTree>
    <p:extLst>
      <p:ext uri="{BB962C8B-B14F-4D97-AF65-F5344CB8AC3E}">
        <p14:creationId xmlns:p14="http://schemas.microsoft.com/office/powerpoint/2010/main" val="20660112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9D7A-7678-6576-E17F-23D59A1E33CD}"/>
              </a:ext>
            </a:extLst>
          </p:cNvPr>
          <p:cNvSpPr>
            <a:spLocks noGrp="1"/>
          </p:cNvSpPr>
          <p:nvPr>
            <p:ph type="title"/>
          </p:nvPr>
        </p:nvSpPr>
        <p:spPr/>
        <p:txBody>
          <a:bodyPr/>
          <a:lstStyle/>
          <a:p>
            <a:r>
              <a:rPr lang="en-US" b="1" cap="none" dirty="0">
                <a:solidFill>
                  <a:srgbClr val="273797"/>
                </a:solidFill>
                <a:cs typeface="Arial" panose="020B0604020202020204" pitchFamily="34" charset="0"/>
              </a:rPr>
              <a:t>Knowledge of restrictions </a:t>
            </a:r>
            <a:endParaRPr lang="en-UG" dirty="0"/>
          </a:p>
        </p:txBody>
      </p:sp>
      <p:graphicFrame>
        <p:nvGraphicFramePr>
          <p:cNvPr id="4" name="Chart 3">
            <a:extLst>
              <a:ext uri="{FF2B5EF4-FFF2-40B4-BE49-F238E27FC236}">
                <a16:creationId xmlns:a16="http://schemas.microsoft.com/office/drawing/2014/main" id="{F7460629-8EBA-E9CC-CC0B-79463C2BFFAD}"/>
              </a:ext>
            </a:extLst>
          </p:cNvPr>
          <p:cNvGraphicFramePr/>
          <p:nvPr>
            <p:extLst>
              <p:ext uri="{D42A27DB-BD31-4B8C-83A1-F6EECF244321}">
                <p14:modId xmlns:p14="http://schemas.microsoft.com/office/powerpoint/2010/main" val="2210870299"/>
              </p:ext>
            </p:extLst>
          </p:nvPr>
        </p:nvGraphicFramePr>
        <p:xfrm>
          <a:off x="242035" y="851338"/>
          <a:ext cx="8470181" cy="4981903"/>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E985F44E-1335-70AF-09FE-F5ACB472395A}"/>
              </a:ext>
            </a:extLst>
          </p:cNvPr>
          <p:cNvSpPr/>
          <p:nvPr/>
        </p:nvSpPr>
        <p:spPr>
          <a:xfrm>
            <a:off x="2301765" y="1429407"/>
            <a:ext cx="1450427" cy="3647090"/>
          </a:xfrm>
          <a:prstGeom prst="ellipse">
            <a:avLst/>
          </a:prstGeom>
          <a:noFill/>
          <a:ln>
            <a:solidFill>
              <a:srgbClr val="283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2866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8626-1AA1-3B3F-8190-04EBEABD33DD}"/>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Conclusion </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A1F85A8B-522B-80D0-BBB9-3F3B666213C5}"/>
              </a:ext>
            </a:extLst>
          </p:cNvPr>
          <p:cNvSpPr>
            <a:spLocks noGrp="1"/>
          </p:cNvSpPr>
          <p:nvPr>
            <p:ph idx="1"/>
          </p:nvPr>
        </p:nvSpPr>
        <p:spPr>
          <a:xfrm>
            <a:off x="615690" y="712928"/>
            <a:ext cx="8528310" cy="5477736"/>
          </a:xfrm>
        </p:spPr>
        <p:txBody>
          <a:bodyPr>
            <a:normAutofit fontScale="85000" lnSpcReduction="20000"/>
          </a:bodyPr>
          <a:lstStyle/>
          <a:p>
            <a:pPr algn="just">
              <a:lnSpc>
                <a:spcPct val="107000"/>
              </a:lnSpc>
              <a:spcAft>
                <a:spcPts val="800"/>
              </a:spcAft>
            </a:pPr>
            <a:r>
              <a:rPr lang="en-US" sz="2600" b="1" dirty="0">
                <a:solidFill>
                  <a:srgbClr val="222222"/>
                </a:solidFill>
                <a:latin typeface="+mj-lt"/>
                <a:cs typeface="Arial" panose="020B0604020202020204" pitchFamily="34" charset="0"/>
              </a:rPr>
              <a:t>Reduction is visible but slow! </a:t>
            </a:r>
            <a:r>
              <a:rPr lang="en-US" sz="2600" dirty="0">
                <a:solidFill>
                  <a:srgbClr val="222222"/>
                </a:solidFill>
                <a:latin typeface="+mj-lt"/>
                <a:cs typeface="Arial" panose="020B0604020202020204" pitchFamily="34" charset="0"/>
              </a:rPr>
              <a:t>Alcohol use and alcohol related harm remains an important social challenge in the East African region. </a:t>
            </a:r>
          </a:p>
          <a:p>
            <a:pPr algn="just">
              <a:lnSpc>
                <a:spcPct val="107000"/>
              </a:lnSpc>
              <a:spcAft>
                <a:spcPts val="800"/>
              </a:spcAft>
            </a:pPr>
            <a:r>
              <a:rPr lang="en-US" sz="2600" dirty="0">
                <a:solidFill>
                  <a:srgbClr val="222222"/>
                </a:solidFill>
                <a:latin typeface="+mj-lt"/>
                <a:cs typeface="Arial" panose="020B0604020202020204" pitchFamily="34" charset="0"/>
              </a:rPr>
              <a:t>The ASA 2021 revealed that alcohol is readily available in the communities where data collection was conducted, across the 5 East Africa countries. </a:t>
            </a:r>
          </a:p>
          <a:p>
            <a:pPr algn="just">
              <a:lnSpc>
                <a:spcPct val="107000"/>
              </a:lnSpc>
              <a:spcAft>
                <a:spcPts val="800"/>
              </a:spcAft>
            </a:pPr>
            <a:r>
              <a:rPr lang="en-US" sz="2600" dirty="0">
                <a:solidFill>
                  <a:srgbClr val="222222"/>
                </a:solidFill>
                <a:latin typeface="+mj-lt"/>
                <a:cs typeface="Arial" panose="020B0604020202020204" pitchFamily="34" charset="0"/>
              </a:rPr>
              <a:t>The use of alcohol still remains high in the communities surveyed, although slightly lower than the reported rate in the baseline report. </a:t>
            </a:r>
          </a:p>
          <a:p>
            <a:pPr algn="just">
              <a:lnSpc>
                <a:spcPct val="107000"/>
              </a:lnSpc>
              <a:spcAft>
                <a:spcPts val="800"/>
              </a:spcAft>
            </a:pPr>
            <a:r>
              <a:rPr lang="en-US" sz="2600" dirty="0">
                <a:solidFill>
                  <a:srgbClr val="222222"/>
                </a:solidFill>
                <a:latin typeface="+mj-lt"/>
                <a:cs typeface="Arial" panose="020B0604020202020204" pitchFamily="34" charset="0"/>
              </a:rPr>
              <a:t>There are promising results from some parameters surveyed due to awareness creation especially on the negative effects, delayed debut of alcohol intake and reduced violence, especially reduction in forced sex due use of alcohol.  </a:t>
            </a:r>
          </a:p>
          <a:p>
            <a:pPr algn="just">
              <a:lnSpc>
                <a:spcPct val="107000"/>
              </a:lnSpc>
              <a:spcAft>
                <a:spcPts val="800"/>
              </a:spcAft>
            </a:pPr>
            <a:r>
              <a:rPr lang="en-US" sz="2600" dirty="0">
                <a:solidFill>
                  <a:srgbClr val="222222"/>
                </a:solidFill>
                <a:latin typeface="+mj-lt"/>
                <a:cs typeface="Arial" panose="020B0604020202020204" pitchFamily="34" charset="0"/>
              </a:rPr>
              <a:t>There are parameters like number of selling points and production points that reduced in a few places but potentially growing in other places since the baseline.  </a:t>
            </a:r>
            <a:endParaRPr lang="en-UG" sz="2600" dirty="0">
              <a:solidFill>
                <a:srgbClr val="222222"/>
              </a:solidFill>
              <a:latin typeface="+mj-lt"/>
              <a:cs typeface="Arial" panose="020B0604020202020204" pitchFamily="34" charset="0"/>
            </a:endParaRPr>
          </a:p>
          <a:p>
            <a:endParaRPr lang="en-GB" dirty="0"/>
          </a:p>
        </p:txBody>
      </p:sp>
    </p:spTree>
    <p:extLst>
      <p:ext uri="{BB962C8B-B14F-4D97-AF65-F5344CB8AC3E}">
        <p14:creationId xmlns:p14="http://schemas.microsoft.com/office/powerpoint/2010/main" val="380150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41385"/>
            <a:ext cx="7441256" cy="567080"/>
          </a:xfrm>
        </p:spPr>
        <p:txBody>
          <a:bodyPr>
            <a:noAutofit/>
          </a:bodyPr>
          <a:lstStyle/>
          <a:p>
            <a:r>
              <a:rPr lang="en-US" sz="4000" b="1" cap="none" dirty="0">
                <a:solidFill>
                  <a:srgbClr val="273797"/>
                </a:solidFill>
                <a:cs typeface="Arial" panose="020B0604020202020204" pitchFamily="34" charset="0"/>
              </a:rPr>
              <a:t>Objective </a:t>
            </a:r>
            <a:endParaRPr lang="en-UG" sz="4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267689" y="786078"/>
            <a:ext cx="8792230" cy="5457069"/>
          </a:xfrm>
        </p:spPr>
        <p:txBody>
          <a:bodyPr>
            <a:noAutofit/>
          </a:bodyPr>
          <a:lstStyle/>
          <a:p>
            <a:r>
              <a:rPr lang="en-US" sz="2400" dirty="0">
                <a:latin typeface="+mj-lt"/>
              </a:rPr>
              <a:t>The </a:t>
            </a:r>
            <a:r>
              <a:rPr lang="en-US" sz="2400" b="1" dirty="0">
                <a:latin typeface="+mj-lt"/>
              </a:rPr>
              <a:t>main objective </a:t>
            </a:r>
            <a:r>
              <a:rPr lang="en-US" sz="2400" dirty="0">
                <a:latin typeface="+mj-lt"/>
              </a:rPr>
              <a:t>of the ASA2021 across the five East African countries was to examine the alcohol use, alcohol effects, alcohol availability and alcohol awareness in the selected parishes/wards/sub counties/divisions/ in the five East African countries of </a:t>
            </a:r>
            <a:r>
              <a:rPr lang="en-US" sz="2400" b="1" dirty="0">
                <a:latin typeface="+mj-lt"/>
              </a:rPr>
              <a:t>Uganda, Kenya, Tanzania, Rwanda and Burundi. </a:t>
            </a:r>
            <a:endParaRPr lang="en-GB" sz="2400" b="1" dirty="0">
              <a:solidFill>
                <a:srgbClr val="002060"/>
              </a:solidFill>
              <a:latin typeface="+mj-lt"/>
              <a:cs typeface="Times New Roman" panose="02020603050405020304" pitchFamily="18" charset="0"/>
            </a:endParaRPr>
          </a:p>
          <a:p>
            <a:pPr marL="0" indent="0">
              <a:buNone/>
            </a:pPr>
            <a:r>
              <a:rPr lang="en-GB" sz="2400" b="1" dirty="0">
                <a:solidFill>
                  <a:srgbClr val="002060"/>
                </a:solidFill>
                <a:latin typeface="+mj-lt"/>
                <a:cs typeface="Times New Roman" panose="02020603050405020304" pitchFamily="18" charset="0"/>
              </a:rPr>
              <a:t>Specific Objectives: </a:t>
            </a:r>
          </a:p>
          <a:p>
            <a:r>
              <a:rPr lang="en-US" sz="2400" dirty="0">
                <a:latin typeface="+mj-lt"/>
              </a:rPr>
              <a:t>1. </a:t>
            </a:r>
            <a:r>
              <a:rPr lang="en-US" sz="2200" dirty="0">
                <a:latin typeface="+mj-lt"/>
              </a:rPr>
              <a:t>To collect, compile and analyze information on alcohol use, negative effects, availability and awareness which served as a basis to: </a:t>
            </a:r>
          </a:p>
          <a:p>
            <a:r>
              <a:rPr lang="en-US" sz="2200" dirty="0">
                <a:latin typeface="+mj-lt"/>
              </a:rPr>
              <a:t>a) Ascertain end-line data for the 2017-2021 prevention projects. </a:t>
            </a:r>
          </a:p>
          <a:p>
            <a:r>
              <a:rPr lang="en-US" sz="2200" dirty="0">
                <a:latin typeface="+mj-lt"/>
              </a:rPr>
              <a:t>b) Obtain more data for advocacy work, locally and regionally. </a:t>
            </a:r>
          </a:p>
          <a:p>
            <a:r>
              <a:rPr lang="en-US" sz="2200" dirty="0">
                <a:latin typeface="+mj-lt"/>
              </a:rPr>
              <a:t>c) Gather information, inputs and ideas for media coverage. </a:t>
            </a:r>
          </a:p>
        </p:txBody>
      </p:sp>
    </p:spTree>
    <p:extLst>
      <p:ext uri="{BB962C8B-B14F-4D97-AF65-F5344CB8AC3E}">
        <p14:creationId xmlns:p14="http://schemas.microsoft.com/office/powerpoint/2010/main" val="3868058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0C73-0C7E-8EC4-83BC-93FB7EFF23AE}"/>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Recommendations </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14E69D76-53AA-EF8E-E49C-EECF89EB1917}"/>
              </a:ext>
            </a:extLst>
          </p:cNvPr>
          <p:cNvSpPr>
            <a:spLocks noGrp="1"/>
          </p:cNvSpPr>
          <p:nvPr>
            <p:ph idx="1"/>
          </p:nvPr>
        </p:nvSpPr>
        <p:spPr>
          <a:xfrm>
            <a:off x="315310" y="796817"/>
            <a:ext cx="8411141" cy="5456838"/>
          </a:xfrm>
        </p:spPr>
        <p:txBody>
          <a:bodyPr>
            <a:noAutofit/>
          </a:bodyPr>
          <a:lstStyle/>
          <a:p>
            <a:r>
              <a:rPr lang="en-GB" sz="2400" dirty="0">
                <a:solidFill>
                  <a:srgbClr val="222222"/>
                </a:solidFill>
                <a:latin typeface="+mj-lt"/>
                <a:cs typeface="Arial" panose="020B0604020202020204" pitchFamily="34" charset="0"/>
              </a:rPr>
              <a:t>There are a number of recommendations for the different stakeholders including IOGT-NTO, UAPA, civil society, the central and local governments, and the community.</a:t>
            </a:r>
          </a:p>
          <a:p>
            <a:pPr marL="0" indent="0">
              <a:buNone/>
            </a:pPr>
            <a:r>
              <a:rPr lang="en-GB" b="1" dirty="0">
                <a:solidFill>
                  <a:srgbClr val="0070C0"/>
                </a:solidFill>
                <a:latin typeface="Tahoma" panose="020B0604030504040204" pitchFamily="34" charset="0"/>
                <a:ea typeface="MS Gothic" panose="020B0609070205080204" pitchFamily="49" charset="-128"/>
                <a:cs typeface="Tahoma" panose="020B0604030504040204" pitchFamily="34" charset="0"/>
              </a:rPr>
              <a:t>IOGT-NTO Movement </a:t>
            </a:r>
          </a:p>
          <a:p>
            <a:pPr algn="just">
              <a:lnSpc>
                <a:spcPct val="115000"/>
              </a:lnSpc>
              <a:spcAft>
                <a:spcPts val="1200"/>
              </a:spcAft>
            </a:pPr>
            <a:r>
              <a:rPr lang="en-GB" sz="2400" dirty="0">
                <a:solidFill>
                  <a:srgbClr val="222222"/>
                </a:solidFill>
                <a:latin typeface="+mj-lt"/>
                <a:cs typeface="Arial" panose="020B0604020202020204" pitchFamily="34" charset="0"/>
              </a:rPr>
              <a:t> The</a:t>
            </a:r>
            <a:r>
              <a:rPr lang="en-US" sz="2400" dirty="0">
                <a:solidFill>
                  <a:srgbClr val="222222"/>
                </a:solidFill>
                <a:latin typeface="+mj-lt"/>
                <a:cs typeface="Arial" panose="020B0604020202020204" pitchFamily="34" charset="0"/>
              </a:rPr>
              <a:t>The IOGT-NTO Movement should consider continuing to supporting civil society organizations to scale-up the implementation of interventions in East Africa. </a:t>
            </a:r>
          </a:p>
          <a:p>
            <a:pPr algn="just">
              <a:lnSpc>
                <a:spcPct val="115000"/>
              </a:lnSpc>
              <a:spcAft>
                <a:spcPts val="1200"/>
              </a:spcAft>
            </a:pPr>
            <a:r>
              <a:rPr lang="en-US" sz="2400" dirty="0">
                <a:solidFill>
                  <a:srgbClr val="222222"/>
                </a:solidFill>
                <a:latin typeface="+mj-lt"/>
                <a:cs typeface="Arial" panose="020B0604020202020204" pitchFamily="34" charset="0"/>
              </a:rPr>
              <a:t>The ASA2021 was conducted at a time of great disruption caused by the COVID-19 pandemic. There is a strong likelihood that different trends emerged and lifestyles changed due to the pandemic. A study taking into the context may be warranted.</a:t>
            </a:r>
            <a:endParaRPr lang="en-UG" sz="2400" dirty="0">
              <a:solidFill>
                <a:srgbClr val="222222"/>
              </a:solidFill>
              <a:latin typeface="+mj-lt"/>
              <a:cs typeface="Arial" panose="020B0604020202020204" pitchFamily="34" charset="0"/>
            </a:endParaRPr>
          </a:p>
        </p:txBody>
      </p:sp>
    </p:spTree>
    <p:extLst>
      <p:ext uri="{BB962C8B-B14F-4D97-AF65-F5344CB8AC3E}">
        <p14:creationId xmlns:p14="http://schemas.microsoft.com/office/powerpoint/2010/main" val="223082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3657-6FF2-81B0-A939-FC4D6B16A345}"/>
              </a:ext>
            </a:extLst>
          </p:cNvPr>
          <p:cNvSpPr>
            <a:spLocks noGrp="1"/>
          </p:cNvSpPr>
          <p:nvPr>
            <p:ph type="title"/>
          </p:nvPr>
        </p:nvSpPr>
        <p:spPr/>
        <p:txBody>
          <a:bodyPr/>
          <a:lstStyle/>
          <a:p>
            <a:r>
              <a:rPr lang="en-US" sz="3200" b="1" cap="none" dirty="0">
                <a:solidFill>
                  <a:srgbClr val="273797"/>
                </a:solidFill>
                <a:cs typeface="Arial" panose="020B0604020202020204" pitchFamily="34" charset="0"/>
              </a:rPr>
              <a:t>Recommendations </a:t>
            </a:r>
            <a:endParaRPr lang="en-UG" dirty="0"/>
          </a:p>
        </p:txBody>
      </p:sp>
      <p:sp>
        <p:nvSpPr>
          <p:cNvPr id="3" name="Content Placeholder 2">
            <a:extLst>
              <a:ext uri="{FF2B5EF4-FFF2-40B4-BE49-F238E27FC236}">
                <a16:creationId xmlns:a16="http://schemas.microsoft.com/office/drawing/2014/main" id="{446EF470-BBD6-FDF4-6EF9-8150726332EC}"/>
              </a:ext>
            </a:extLst>
          </p:cNvPr>
          <p:cNvSpPr>
            <a:spLocks noGrp="1"/>
          </p:cNvSpPr>
          <p:nvPr>
            <p:ph idx="1"/>
          </p:nvPr>
        </p:nvSpPr>
        <p:spPr/>
        <p:txBody>
          <a:bodyPr>
            <a:normAutofit fontScale="92500" lnSpcReduction="20000"/>
          </a:bodyPr>
          <a:lstStyle/>
          <a:p>
            <a:pPr marL="0" indent="0">
              <a:buNone/>
            </a:pPr>
            <a:r>
              <a:rPr lang="en-US" sz="2600" b="1" dirty="0">
                <a:solidFill>
                  <a:srgbClr val="0070C0"/>
                </a:solidFill>
              </a:rPr>
              <a:t>Civil Society Organizations:</a:t>
            </a:r>
          </a:p>
          <a:p>
            <a:r>
              <a:rPr lang="en-US" sz="2400" dirty="0"/>
              <a:t>The IOGT- NTO Partner Organizations across the East African region should consider strengthening the network using innovative approaches that involve other sectors in addressing the policy gaps on alcohol control in their countries.    </a:t>
            </a:r>
          </a:p>
          <a:p>
            <a:endParaRPr lang="en-US" sz="2400" dirty="0"/>
          </a:p>
          <a:p>
            <a:r>
              <a:rPr lang="en-US" sz="2400" dirty="0"/>
              <a:t>There is need to continue cultivating cordial working relationships with other sectors and partners especially the government ministries departments and agencies, technocrats, legislators, among other key partners. </a:t>
            </a:r>
          </a:p>
          <a:p>
            <a:endParaRPr lang="en-US" sz="2400" dirty="0"/>
          </a:p>
          <a:p>
            <a:r>
              <a:rPr lang="en-US" sz="2400" dirty="0"/>
              <a:t>The IOGT- NTO Partner Organizations across the East African region should also consider / continue advocacy approaches that attract international players and partners into their countries.  </a:t>
            </a:r>
            <a:endParaRPr lang="en-UG" sz="2400" dirty="0"/>
          </a:p>
        </p:txBody>
      </p:sp>
    </p:spTree>
    <p:extLst>
      <p:ext uri="{BB962C8B-B14F-4D97-AF65-F5344CB8AC3E}">
        <p14:creationId xmlns:p14="http://schemas.microsoft.com/office/powerpoint/2010/main" val="289287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0C73-0C7E-8EC4-83BC-93FB7EFF23AE}"/>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Recommendations </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14E69D76-53AA-EF8E-E49C-EECF89EB1917}"/>
              </a:ext>
            </a:extLst>
          </p:cNvPr>
          <p:cNvSpPr>
            <a:spLocks noGrp="1"/>
          </p:cNvSpPr>
          <p:nvPr>
            <p:ph idx="1"/>
          </p:nvPr>
        </p:nvSpPr>
        <p:spPr>
          <a:xfrm>
            <a:off x="613777" y="796817"/>
            <a:ext cx="8112674" cy="5257142"/>
          </a:xfrm>
        </p:spPr>
        <p:txBody>
          <a:bodyPr>
            <a:normAutofit fontScale="25000" lnSpcReduction="20000"/>
          </a:bodyPr>
          <a:lstStyle/>
          <a:p>
            <a:pPr marL="457200" lvl="1" indent="0">
              <a:lnSpc>
                <a:spcPct val="107000"/>
              </a:lnSpc>
              <a:spcBef>
                <a:spcPts val="1200"/>
              </a:spcBef>
              <a:spcAft>
                <a:spcPts val="300"/>
              </a:spcAft>
              <a:buNone/>
            </a:pPr>
            <a:r>
              <a:rPr lang="en-US" sz="9600" b="1" dirty="0">
                <a:solidFill>
                  <a:srgbClr val="0070C0"/>
                </a:solidFill>
              </a:rPr>
              <a:t>National and Local Government Leadership</a:t>
            </a:r>
            <a:endParaRPr lang="en-UG" sz="9600" b="1" dirty="0">
              <a:solidFill>
                <a:srgbClr val="0070C0"/>
              </a:solidFill>
            </a:endParaRPr>
          </a:p>
          <a:p>
            <a:pPr algn="just">
              <a:lnSpc>
                <a:spcPct val="107000"/>
              </a:lnSpc>
              <a:spcAft>
                <a:spcPts val="800"/>
              </a:spcAft>
            </a:pPr>
            <a:r>
              <a:rPr lang="en-GB" sz="8800" dirty="0"/>
              <a:t>The local government leaders should consider strengthening their working relationship with the civil society organisations in the East African region. </a:t>
            </a:r>
          </a:p>
          <a:p>
            <a:pPr algn="just">
              <a:lnSpc>
                <a:spcPct val="107000"/>
              </a:lnSpc>
              <a:spcAft>
                <a:spcPts val="800"/>
              </a:spcAft>
            </a:pPr>
            <a:r>
              <a:rPr lang="en-GB" sz="8800" dirty="0"/>
              <a:t>Encourage and support sharing knowledge on effective policies and strategies for the promotion of ordinances is also critical to increase their effectiveness. </a:t>
            </a:r>
          </a:p>
          <a:p>
            <a:pPr algn="just">
              <a:lnSpc>
                <a:spcPct val="107000"/>
              </a:lnSpc>
              <a:spcAft>
                <a:spcPts val="800"/>
              </a:spcAft>
            </a:pPr>
            <a:r>
              <a:rPr lang="en-US" sz="8800" dirty="0"/>
              <a:t>Reducing alcohol related harm will require a multisectoral approach. When critical “gatekeepers” in the value chain are ignorant, complacent, and ineffective, efforts towards the reduction of alcohol harm will be futile on the onset. </a:t>
            </a:r>
          </a:p>
          <a:p>
            <a:pPr algn="just">
              <a:lnSpc>
                <a:spcPct val="107000"/>
              </a:lnSpc>
              <a:spcAft>
                <a:spcPts val="800"/>
              </a:spcAft>
            </a:pPr>
            <a:r>
              <a:rPr lang="en-GB" sz="8800" dirty="0"/>
              <a:t>Embrace and support promising interventions like the SAFER Initiative, with proven evidence-based, low cost and high impact strategies. </a:t>
            </a:r>
            <a:endParaRPr lang="en-US" sz="8800" dirty="0"/>
          </a:p>
        </p:txBody>
      </p:sp>
    </p:spTree>
    <p:extLst>
      <p:ext uri="{BB962C8B-B14F-4D97-AF65-F5344CB8AC3E}">
        <p14:creationId xmlns:p14="http://schemas.microsoft.com/office/powerpoint/2010/main" val="205672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0C73-0C7E-8EC4-83BC-93FB7EFF23AE}"/>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Recommendations </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14E69D76-53AA-EF8E-E49C-EECF89EB1917}"/>
              </a:ext>
            </a:extLst>
          </p:cNvPr>
          <p:cNvSpPr>
            <a:spLocks noGrp="1"/>
          </p:cNvSpPr>
          <p:nvPr>
            <p:ph idx="1"/>
          </p:nvPr>
        </p:nvSpPr>
        <p:spPr>
          <a:xfrm>
            <a:off x="613777" y="796817"/>
            <a:ext cx="8112674" cy="5225611"/>
          </a:xfrm>
        </p:spPr>
        <p:txBody>
          <a:bodyPr>
            <a:normAutofit fontScale="85000" lnSpcReduction="20000"/>
          </a:bodyPr>
          <a:lstStyle/>
          <a:p>
            <a:pPr marL="457200" lvl="1" indent="0">
              <a:lnSpc>
                <a:spcPct val="107000"/>
              </a:lnSpc>
              <a:spcBef>
                <a:spcPts val="1200"/>
              </a:spcBef>
              <a:spcAft>
                <a:spcPts val="300"/>
              </a:spcAft>
              <a:buNone/>
            </a:pPr>
            <a:r>
              <a:rPr lang="en-US" sz="2400" b="1" dirty="0">
                <a:solidFill>
                  <a:srgbClr val="0070C0"/>
                </a:solidFill>
                <a:latin typeface="Tahoma" panose="020B0604030504040204" pitchFamily="34" charset="0"/>
                <a:ea typeface="MS Gothic" panose="020B0609070205080204" pitchFamily="49" charset="-128"/>
                <a:cs typeface="Tahoma" panose="020B0604030504040204" pitchFamily="34" charset="0"/>
              </a:rPr>
              <a:t>The Community</a:t>
            </a:r>
            <a:endParaRPr lang="en-UG" sz="2400" b="1" dirty="0">
              <a:solidFill>
                <a:srgbClr val="0070C0"/>
              </a:solidFill>
              <a:latin typeface="Tahoma" panose="020B0604030504040204" pitchFamily="34" charset="0"/>
              <a:ea typeface="MS Gothic" panose="020B0609070205080204" pitchFamily="49" charset="-128"/>
              <a:cs typeface="Tahoma" panose="020B0604030504040204" pitchFamily="34" charset="0"/>
            </a:endParaRPr>
          </a:p>
          <a:p>
            <a:pPr algn="just">
              <a:lnSpc>
                <a:spcPct val="107000"/>
              </a:lnSpc>
              <a:spcAft>
                <a:spcPts val="800"/>
              </a:spcAft>
            </a:pPr>
            <a:r>
              <a:rPr lang="en-US" sz="2600" dirty="0"/>
              <a:t>Commitment and vigilance at community level will be key in addressing the onset of alcohol use and thereby prevent alcohol related harm. Parents, guardians, elders and opinion leaders across the East African region need to take their positions and responsibilities as community gatekeepers. They should be empowered with the required skills.</a:t>
            </a:r>
          </a:p>
          <a:p>
            <a:pPr algn="just">
              <a:lnSpc>
                <a:spcPct val="107000"/>
              </a:lnSpc>
              <a:spcAft>
                <a:spcPts val="800"/>
              </a:spcAft>
            </a:pPr>
            <a:r>
              <a:rPr lang="en-GB" sz="2600" dirty="0"/>
              <a:t>There should be more restrictions of sale of alcohol to persons under 18 years and more community led prevention messaging initiatives.  Promotion, sensitization and adherence to local ordinances should be enforced by the community to achieve utmost impact. </a:t>
            </a:r>
          </a:p>
          <a:p>
            <a:pPr algn="just">
              <a:lnSpc>
                <a:spcPct val="107000"/>
              </a:lnSpc>
              <a:spcAft>
                <a:spcPts val="800"/>
              </a:spcAft>
            </a:pPr>
            <a:r>
              <a:rPr lang="en-GB" sz="2600" dirty="0"/>
              <a:t>There should be a more intentional approach at community level to sensitize citizens on dangers of alcohol use and popularisation of local alcohol prevention ordinances at community level.</a:t>
            </a:r>
            <a:endParaRPr lang="en-UG" sz="2600" dirty="0"/>
          </a:p>
        </p:txBody>
      </p:sp>
    </p:spTree>
    <p:extLst>
      <p:ext uri="{BB962C8B-B14F-4D97-AF65-F5344CB8AC3E}">
        <p14:creationId xmlns:p14="http://schemas.microsoft.com/office/powerpoint/2010/main" val="583304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B470-E108-1F53-D4FB-5DE3CAA0BEAF}"/>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Challenges</a:t>
            </a:r>
            <a:r>
              <a:rPr lang="en-US" dirty="0"/>
              <a:t> </a:t>
            </a:r>
            <a:endParaRPr lang="en-GB" dirty="0"/>
          </a:p>
        </p:txBody>
      </p:sp>
      <p:sp>
        <p:nvSpPr>
          <p:cNvPr id="3" name="Content Placeholder 2">
            <a:extLst>
              <a:ext uri="{FF2B5EF4-FFF2-40B4-BE49-F238E27FC236}">
                <a16:creationId xmlns:a16="http://schemas.microsoft.com/office/drawing/2014/main" id="{359FBF9F-3DB8-942C-79BC-EB40AC1BAC79}"/>
              </a:ext>
            </a:extLst>
          </p:cNvPr>
          <p:cNvSpPr>
            <a:spLocks noGrp="1"/>
          </p:cNvSpPr>
          <p:nvPr>
            <p:ph idx="1"/>
          </p:nvPr>
        </p:nvSpPr>
        <p:spPr/>
        <p:txBody>
          <a:bodyPr>
            <a:normAutofit/>
          </a:bodyPr>
          <a:lstStyle/>
          <a:p>
            <a:pPr algn="just">
              <a:lnSpc>
                <a:spcPct val="107000"/>
              </a:lnSpc>
              <a:spcAft>
                <a:spcPts val="800"/>
              </a:spcAft>
            </a:pPr>
            <a:r>
              <a:rPr lang="en-GB" sz="2400" dirty="0">
                <a:solidFill>
                  <a:srgbClr val="222222"/>
                </a:solidFill>
                <a:latin typeface="+mj-lt"/>
                <a:cs typeface="Arial" panose="020B0604020202020204" pitchFamily="34" charset="0"/>
              </a:rPr>
              <a:t>The COVID-19 pandemic:  </a:t>
            </a:r>
          </a:p>
          <a:p>
            <a:pPr lvl="1" algn="just">
              <a:lnSpc>
                <a:spcPct val="107000"/>
              </a:lnSpc>
              <a:spcAft>
                <a:spcPts val="800"/>
              </a:spcAft>
            </a:pPr>
            <a:r>
              <a:rPr lang="en-GB" sz="2400" dirty="0">
                <a:solidFill>
                  <a:srgbClr val="222222"/>
                </a:solidFill>
                <a:latin typeface="+mj-lt"/>
                <a:cs typeface="Arial" panose="020B0604020202020204" pitchFamily="34" charset="0"/>
              </a:rPr>
              <a:t>travel restrictions, </a:t>
            </a:r>
          </a:p>
          <a:p>
            <a:pPr lvl="1" algn="just">
              <a:lnSpc>
                <a:spcPct val="107000"/>
              </a:lnSpc>
              <a:spcAft>
                <a:spcPts val="800"/>
              </a:spcAft>
            </a:pPr>
            <a:r>
              <a:rPr lang="en-GB" sz="2400" dirty="0">
                <a:solidFill>
                  <a:srgbClr val="222222"/>
                </a:solidFill>
                <a:latin typeface="+mj-lt"/>
                <a:cs typeface="Arial" panose="020B0604020202020204" pitchFamily="34" charset="0"/>
              </a:rPr>
              <a:t>social distancing , </a:t>
            </a:r>
          </a:p>
          <a:p>
            <a:pPr lvl="1" algn="just">
              <a:lnSpc>
                <a:spcPct val="107000"/>
              </a:lnSpc>
              <a:spcAft>
                <a:spcPts val="800"/>
              </a:spcAft>
            </a:pPr>
            <a:r>
              <a:rPr lang="en-GB" sz="2400" dirty="0">
                <a:solidFill>
                  <a:srgbClr val="222222"/>
                </a:solidFill>
                <a:latin typeface="+mj-lt"/>
                <a:cs typeface="Arial" panose="020B0604020202020204" pitchFamily="34" charset="0"/>
              </a:rPr>
              <a:t>emotional stress among respondents, among other issues</a:t>
            </a:r>
          </a:p>
          <a:p>
            <a:pPr algn="just">
              <a:lnSpc>
                <a:spcPct val="107000"/>
              </a:lnSpc>
              <a:spcAft>
                <a:spcPts val="800"/>
              </a:spcAft>
            </a:pPr>
            <a:r>
              <a:rPr lang="en-GB" sz="2400" dirty="0">
                <a:solidFill>
                  <a:srgbClr val="222222"/>
                </a:solidFill>
                <a:latin typeface="+mj-lt"/>
                <a:cs typeface="Arial" panose="020B0604020202020204" pitchFamily="34" charset="0"/>
              </a:rPr>
              <a:t> The delays in granting approval and authorisation to conduct the assessment impacted on the delivery time. This was addressed by seeking additional time to be able to complete the assignment successfully. </a:t>
            </a:r>
          </a:p>
          <a:p>
            <a:endParaRPr lang="en-GB" dirty="0"/>
          </a:p>
        </p:txBody>
      </p:sp>
    </p:spTree>
    <p:extLst>
      <p:ext uri="{BB962C8B-B14F-4D97-AF65-F5344CB8AC3E}">
        <p14:creationId xmlns:p14="http://schemas.microsoft.com/office/powerpoint/2010/main" val="3317567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5129-15D1-FB2A-6526-7D7432D7A87B}"/>
              </a:ext>
            </a:extLst>
          </p:cNvPr>
          <p:cNvSpPr>
            <a:spLocks noGrp="1"/>
          </p:cNvSpPr>
          <p:nvPr>
            <p:ph type="title"/>
          </p:nvPr>
        </p:nvSpPr>
        <p:spPr/>
        <p:txBody>
          <a:bodyPr/>
          <a:lstStyle/>
          <a:p>
            <a:r>
              <a:rPr lang="en-US" sz="2900" b="1" cap="none" dirty="0">
                <a:solidFill>
                  <a:srgbClr val="273797"/>
                </a:solidFill>
                <a:cs typeface="Arial" panose="020B0604020202020204" pitchFamily="34" charset="0"/>
              </a:rPr>
              <a:t>Vote of thanks </a:t>
            </a:r>
            <a:endParaRPr lang="en-GB" sz="2900" b="1" cap="none" dirty="0">
              <a:solidFill>
                <a:srgbClr val="273797"/>
              </a:solidFill>
              <a:cs typeface="Arial" panose="020B0604020202020204" pitchFamily="34" charset="0"/>
            </a:endParaRPr>
          </a:p>
        </p:txBody>
      </p:sp>
      <p:sp>
        <p:nvSpPr>
          <p:cNvPr id="3" name="Content Placeholder 2">
            <a:extLst>
              <a:ext uri="{FF2B5EF4-FFF2-40B4-BE49-F238E27FC236}">
                <a16:creationId xmlns:a16="http://schemas.microsoft.com/office/drawing/2014/main" id="{C3C4F3DE-41F9-3F60-192F-30008DC19E23}"/>
              </a:ext>
            </a:extLst>
          </p:cNvPr>
          <p:cNvSpPr>
            <a:spLocks noGrp="1"/>
          </p:cNvSpPr>
          <p:nvPr>
            <p:ph idx="1"/>
          </p:nvPr>
        </p:nvSpPr>
        <p:spPr/>
        <p:txBody>
          <a:bodyPr/>
          <a:lstStyle/>
          <a:p>
            <a:pPr marL="457200" indent="-457200">
              <a:buFont typeface="+mj-lt"/>
              <a:buAutoNum type="arabicPeriod"/>
            </a:pPr>
            <a:r>
              <a:rPr lang="en-US" dirty="0"/>
              <a:t>To IOGT</a:t>
            </a:r>
            <a:r>
              <a:rPr lang="en-GB" dirty="0"/>
              <a:t>-NTO</a:t>
            </a:r>
          </a:p>
          <a:p>
            <a:pPr marL="457200" indent="-457200">
              <a:buFont typeface="+mj-lt"/>
              <a:buAutoNum type="arabicPeriod"/>
            </a:pPr>
            <a:r>
              <a:rPr lang="en-GB" dirty="0"/>
              <a:t>The research team</a:t>
            </a:r>
          </a:p>
          <a:p>
            <a:pPr marL="457200" indent="-457200">
              <a:buFont typeface="+mj-lt"/>
              <a:buAutoNum type="arabicPeriod"/>
            </a:pPr>
            <a:r>
              <a:rPr lang="en-GB" dirty="0"/>
              <a:t>Ministry of Healthy </a:t>
            </a:r>
          </a:p>
          <a:p>
            <a:pPr marL="457200" indent="-457200">
              <a:buFont typeface="+mj-lt"/>
              <a:buAutoNum type="arabicPeriod"/>
            </a:pPr>
            <a:r>
              <a:rPr lang="en-GB" dirty="0"/>
              <a:t>The Consultants in each of the 5 countries </a:t>
            </a:r>
          </a:p>
          <a:p>
            <a:pPr marL="457200" indent="-457200">
              <a:buFont typeface="+mj-lt"/>
              <a:buAutoNum type="arabicPeriod"/>
            </a:pPr>
            <a:r>
              <a:rPr lang="en-GB" dirty="0"/>
              <a:t>The REC</a:t>
            </a:r>
          </a:p>
          <a:p>
            <a:pPr marL="457200" indent="-457200">
              <a:buFont typeface="+mj-lt"/>
              <a:buAutoNum type="arabicPeriod"/>
            </a:pPr>
            <a:r>
              <a:rPr lang="en-GB" dirty="0"/>
              <a:t>The Partner Organisations:</a:t>
            </a:r>
          </a:p>
          <a:p>
            <a:pPr marL="914400" lvl="1" indent="-457200">
              <a:buFont typeface="+mj-lt"/>
              <a:buAutoNum type="alphaLcParenR"/>
            </a:pPr>
            <a:r>
              <a:rPr lang="en-GB" dirty="0"/>
              <a:t>UAPA</a:t>
            </a:r>
          </a:p>
          <a:p>
            <a:pPr marL="914400" lvl="1" indent="-457200">
              <a:buFont typeface="+mj-lt"/>
              <a:buAutoNum type="alphaLcParenR"/>
            </a:pPr>
            <a:r>
              <a:rPr lang="en-GB" dirty="0"/>
              <a:t>UNACOH </a:t>
            </a:r>
          </a:p>
          <a:p>
            <a:pPr marL="914400" lvl="1" indent="-457200">
              <a:buFont typeface="+mj-lt"/>
              <a:buAutoNum type="alphaLcParenR"/>
            </a:pPr>
            <a:r>
              <a:rPr lang="en-GB" dirty="0"/>
              <a:t>UGGA</a:t>
            </a:r>
          </a:p>
          <a:p>
            <a:pPr marL="914400" lvl="1" indent="-457200">
              <a:buFont typeface="+mj-lt"/>
              <a:buAutoNum type="alphaLcParenR"/>
            </a:pPr>
            <a:r>
              <a:rPr lang="en-GB" dirty="0"/>
              <a:t>UYDEL</a:t>
            </a:r>
          </a:p>
        </p:txBody>
      </p:sp>
    </p:spTree>
    <p:extLst>
      <p:ext uri="{BB962C8B-B14F-4D97-AF65-F5344CB8AC3E}">
        <p14:creationId xmlns:p14="http://schemas.microsoft.com/office/powerpoint/2010/main" val="268496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6A0ECD-3A2C-4556-B935-8F32E92241A2}"/>
              </a:ext>
            </a:extLst>
          </p:cNvPr>
          <p:cNvPicPr>
            <a:picLocks noGrp="1" noChangeAspect="1"/>
          </p:cNvPicPr>
          <p:nvPr>
            <p:ph idx="1"/>
          </p:nvPr>
        </p:nvPicPr>
        <p:blipFill>
          <a:blip r:embed="rId2"/>
          <a:stretch>
            <a:fillRect/>
          </a:stretch>
        </p:blipFill>
        <p:spPr>
          <a:xfrm>
            <a:off x="754380" y="1360224"/>
            <a:ext cx="7635240" cy="3931920"/>
          </a:xfrm>
        </p:spPr>
      </p:pic>
    </p:spTree>
    <p:extLst>
      <p:ext uri="{BB962C8B-B14F-4D97-AF65-F5344CB8AC3E}">
        <p14:creationId xmlns:p14="http://schemas.microsoft.com/office/powerpoint/2010/main" val="372074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B3542-984B-4ADE-B7FB-437CB5D02E0C}"/>
              </a:ext>
            </a:extLst>
          </p:cNvPr>
          <p:cNvSpPr>
            <a:spLocks noGrp="1"/>
          </p:cNvSpPr>
          <p:nvPr>
            <p:ph idx="1"/>
          </p:nvPr>
        </p:nvSpPr>
        <p:spPr/>
        <p:txBody>
          <a:bodyPr>
            <a:normAutofit/>
          </a:bodyPr>
          <a:lstStyle/>
          <a:p>
            <a:pPr marL="0" indent="0">
              <a:buNone/>
            </a:pPr>
            <a:endParaRPr lang="en-US" sz="10000" dirty="0"/>
          </a:p>
          <a:p>
            <a:pPr marL="0" indent="0">
              <a:buNone/>
            </a:pPr>
            <a:r>
              <a:rPr lang="en-US" sz="10000" dirty="0"/>
              <a:t>Thank you!</a:t>
            </a:r>
            <a:endParaRPr lang="en-UG" sz="10000" dirty="0"/>
          </a:p>
        </p:txBody>
      </p:sp>
    </p:spTree>
    <p:extLst>
      <p:ext uri="{BB962C8B-B14F-4D97-AF65-F5344CB8AC3E}">
        <p14:creationId xmlns:p14="http://schemas.microsoft.com/office/powerpoint/2010/main" val="412867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146160"/>
            <a:ext cx="7441256" cy="567080"/>
          </a:xfrm>
        </p:spPr>
        <p:txBody>
          <a:bodyPr>
            <a:normAutofit/>
          </a:bodyPr>
          <a:lstStyle/>
          <a:p>
            <a:r>
              <a:rPr lang="en-US" sz="3000" b="1" cap="none" dirty="0">
                <a:solidFill>
                  <a:srgbClr val="273797"/>
                </a:solidFill>
                <a:cs typeface="Arial" panose="020B0604020202020204" pitchFamily="34" charset="0"/>
              </a:rPr>
              <a:t>Approach &amp; Methodology </a:t>
            </a:r>
            <a:endParaRPr lang="en-UG" sz="3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819150"/>
            <a:ext cx="8239125" cy="5219700"/>
          </a:xfrm>
        </p:spPr>
        <p:txBody>
          <a:bodyPr>
            <a:normAutofit fontScale="85000" lnSpcReduction="10000"/>
          </a:bodyPr>
          <a:lstStyle/>
          <a:p>
            <a:pPr algn="just">
              <a:lnSpc>
                <a:spcPct val="107000"/>
              </a:lnSpc>
              <a:spcAft>
                <a:spcPts val="800"/>
              </a:spcAft>
            </a:pPr>
            <a:r>
              <a:rPr lang="en-US" sz="2800" dirty="0">
                <a:solidFill>
                  <a:srgbClr val="222222"/>
                </a:solidFill>
                <a:latin typeface="+mj-lt"/>
                <a:cs typeface="Times New Roman" panose="02020603050405020304" pitchFamily="18" charset="0"/>
              </a:rPr>
              <a:t>The ASA2021 largely assumed both cross-sectional study design and a mixed methods approach. Each of the five (5) countries had a Consultant who used the same tools and approach in conducting the ASA2021 assessment. </a:t>
            </a:r>
          </a:p>
          <a:p>
            <a:pPr algn="just">
              <a:lnSpc>
                <a:spcPct val="107000"/>
              </a:lnSpc>
              <a:spcAft>
                <a:spcPts val="800"/>
              </a:spcAft>
            </a:pPr>
            <a:r>
              <a:rPr lang="en-US" sz="2800" dirty="0">
                <a:solidFill>
                  <a:srgbClr val="222222"/>
                </a:solidFill>
                <a:latin typeface="+mj-lt"/>
                <a:cs typeface="Times New Roman" panose="02020603050405020304" pitchFamily="18" charset="0"/>
              </a:rPr>
              <a:t>The assessment employed both quantitative and qualitative methodologies involving administering one-on-one questionnaires, conducting focus group discussions and semi-structured interviews. </a:t>
            </a:r>
          </a:p>
          <a:p>
            <a:pPr algn="just">
              <a:lnSpc>
                <a:spcPct val="107000"/>
              </a:lnSpc>
              <a:spcAft>
                <a:spcPts val="800"/>
              </a:spcAft>
            </a:pPr>
            <a:r>
              <a:rPr lang="en-US" sz="2800" dirty="0">
                <a:solidFill>
                  <a:srgbClr val="222222"/>
                </a:solidFill>
                <a:latin typeface="+mj-lt"/>
                <a:cs typeface="Times New Roman" panose="02020603050405020304" pitchFamily="18" charset="0"/>
              </a:rPr>
              <a:t>The Consultants sought the approval form the relevant authorities for example the Research Ethics Committee (REC) in Uganda. Each of the 5 countries had a Lead Consultant who worked with the partners at country level that identified and trained Research Assistant that conducted the data collection.  </a:t>
            </a:r>
          </a:p>
        </p:txBody>
      </p:sp>
    </p:spTree>
    <p:extLst>
      <p:ext uri="{BB962C8B-B14F-4D97-AF65-F5344CB8AC3E}">
        <p14:creationId xmlns:p14="http://schemas.microsoft.com/office/powerpoint/2010/main" val="234327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146160"/>
            <a:ext cx="7441256" cy="567080"/>
          </a:xfrm>
        </p:spPr>
        <p:txBody>
          <a:bodyPr>
            <a:normAutofit/>
          </a:bodyPr>
          <a:lstStyle/>
          <a:p>
            <a:r>
              <a:rPr lang="en-US" sz="3000" b="1" cap="none" dirty="0">
                <a:solidFill>
                  <a:srgbClr val="273797"/>
                </a:solidFill>
                <a:cs typeface="Arial" panose="020B0604020202020204" pitchFamily="34" charset="0"/>
              </a:rPr>
              <a:t>Approach &amp; Methodology </a:t>
            </a:r>
            <a:endParaRPr lang="en-UG" sz="3000" b="1" cap="none" dirty="0">
              <a:solidFill>
                <a:srgbClr val="273797"/>
              </a:solidFill>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51770" y="819150"/>
            <a:ext cx="8239125" cy="5219700"/>
          </a:xfrm>
        </p:spPr>
        <p:txBody>
          <a:bodyPr>
            <a:normAutofit/>
          </a:bodyPr>
          <a:lstStyle/>
          <a:p>
            <a:pPr algn="just">
              <a:lnSpc>
                <a:spcPct val="107000"/>
              </a:lnSpc>
              <a:spcAft>
                <a:spcPts val="800"/>
              </a:spcAft>
            </a:pPr>
            <a:r>
              <a:rPr lang="en-US" sz="2800" dirty="0">
                <a:solidFill>
                  <a:srgbClr val="222222"/>
                </a:solidFill>
                <a:latin typeface="+mj-lt"/>
                <a:cs typeface="Times New Roman" panose="02020603050405020304" pitchFamily="18" charset="0"/>
              </a:rPr>
              <a:t>Digital tools were highly used because of the COVID-19 restrictions. </a:t>
            </a:r>
          </a:p>
          <a:p>
            <a:pPr algn="just">
              <a:lnSpc>
                <a:spcPct val="107000"/>
              </a:lnSpc>
              <a:spcAft>
                <a:spcPts val="800"/>
              </a:spcAft>
            </a:pPr>
            <a:r>
              <a:rPr lang="en-US" sz="2800" dirty="0">
                <a:solidFill>
                  <a:srgbClr val="222222"/>
                </a:solidFill>
                <a:latin typeface="+mj-lt"/>
                <a:cs typeface="Times New Roman" panose="02020603050405020304" pitchFamily="18" charset="0"/>
              </a:rPr>
              <a:t>The respondents corresponded with the quota sampling requirement, as per the terms of reference, of 15% (488) for under 14 years, 20% (644) for 14-17 years, 30% (952) for 18-24 years, and 35% (1,121) for above 24 years. </a:t>
            </a:r>
          </a:p>
        </p:txBody>
      </p:sp>
    </p:spTree>
    <p:extLst>
      <p:ext uri="{BB962C8B-B14F-4D97-AF65-F5344CB8AC3E}">
        <p14:creationId xmlns:p14="http://schemas.microsoft.com/office/powerpoint/2010/main" val="161682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DECC-B488-43AD-9C34-653275C8164E}"/>
              </a:ext>
            </a:extLst>
          </p:cNvPr>
          <p:cNvSpPr>
            <a:spLocks noGrp="1"/>
          </p:cNvSpPr>
          <p:nvPr>
            <p:ph type="title"/>
          </p:nvPr>
        </p:nvSpPr>
        <p:spPr>
          <a:xfrm>
            <a:off x="223252" y="146160"/>
            <a:ext cx="7441256" cy="567080"/>
          </a:xfrm>
        </p:spPr>
        <p:txBody>
          <a:bodyPr>
            <a:normAutofit/>
          </a:bodyPr>
          <a:lstStyle/>
          <a:p>
            <a:r>
              <a:rPr lang="en-US" sz="3000" b="1" cap="none" dirty="0">
                <a:solidFill>
                  <a:srgbClr val="273797"/>
                </a:solidFill>
                <a:latin typeface="Arial" panose="020B0604020202020204" pitchFamily="34" charset="0"/>
                <a:cs typeface="Arial" panose="020B0604020202020204" pitchFamily="34" charset="0"/>
              </a:rPr>
              <a:t>Findings_Demographics </a:t>
            </a:r>
            <a:endParaRPr lang="en-UG" sz="3000" b="1" cap="none" dirty="0">
              <a:solidFill>
                <a:srgbClr val="27379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CC7B9D0D-7008-429A-8C53-CE56F4046AF8}"/>
              </a:ext>
            </a:extLst>
          </p:cNvPr>
          <p:cNvSpPr>
            <a:spLocks noGrp="1"/>
          </p:cNvSpPr>
          <p:nvPr>
            <p:ph idx="1"/>
          </p:nvPr>
        </p:nvSpPr>
        <p:spPr>
          <a:xfrm>
            <a:off x="313670" y="713240"/>
            <a:ext cx="8239125" cy="2348742"/>
          </a:xfrm>
        </p:spPr>
        <p:txBody>
          <a:bodyPr>
            <a:normAutofit/>
          </a:bodyPr>
          <a:lstStyle/>
          <a:p>
            <a:r>
              <a:rPr lang="en-US" sz="2400" dirty="0">
                <a:latin typeface="+mj-lt"/>
              </a:rPr>
              <a:t>These ASA2021 interviewed 3,205 respondents, </a:t>
            </a:r>
          </a:p>
          <a:p>
            <a:r>
              <a:rPr lang="en-US" sz="2400" dirty="0">
                <a:latin typeface="+mj-lt"/>
              </a:rPr>
              <a:t>Conducted 71 FGDs and 111 Key Informant Interviews from the 42 wards/parishes from the 5 countries. </a:t>
            </a:r>
          </a:p>
        </p:txBody>
      </p:sp>
      <p:graphicFrame>
        <p:nvGraphicFramePr>
          <p:cNvPr id="4" name="Table 3">
            <a:extLst>
              <a:ext uri="{FF2B5EF4-FFF2-40B4-BE49-F238E27FC236}">
                <a16:creationId xmlns:a16="http://schemas.microsoft.com/office/drawing/2014/main" id="{288A8B1E-B643-F504-CA68-ED3476565792}"/>
              </a:ext>
            </a:extLst>
          </p:cNvPr>
          <p:cNvGraphicFramePr>
            <a:graphicFrameLocks noGrp="1"/>
          </p:cNvGraphicFramePr>
          <p:nvPr>
            <p:extLst>
              <p:ext uri="{D42A27DB-BD31-4B8C-83A1-F6EECF244321}">
                <p14:modId xmlns:p14="http://schemas.microsoft.com/office/powerpoint/2010/main" val="975060887"/>
              </p:ext>
            </p:extLst>
          </p:nvPr>
        </p:nvGraphicFramePr>
        <p:xfrm>
          <a:off x="244684" y="2710105"/>
          <a:ext cx="8377096" cy="2171827"/>
        </p:xfrm>
        <a:graphic>
          <a:graphicData uri="http://schemas.openxmlformats.org/drawingml/2006/table">
            <a:tbl>
              <a:tblPr firstRow="1" firstCol="1" bandRow="1">
                <a:tableStyleId>{5C22544A-7EE6-4342-B048-85BDC9FD1C3A}</a:tableStyleId>
              </a:tblPr>
              <a:tblGrid>
                <a:gridCol w="1291483">
                  <a:extLst>
                    <a:ext uri="{9D8B030D-6E8A-4147-A177-3AD203B41FA5}">
                      <a16:colId xmlns:a16="http://schemas.microsoft.com/office/drawing/2014/main" val="1526033157"/>
                    </a:ext>
                  </a:extLst>
                </a:gridCol>
                <a:gridCol w="859779">
                  <a:extLst>
                    <a:ext uri="{9D8B030D-6E8A-4147-A177-3AD203B41FA5}">
                      <a16:colId xmlns:a16="http://schemas.microsoft.com/office/drawing/2014/main" val="866011682"/>
                    </a:ext>
                  </a:extLst>
                </a:gridCol>
                <a:gridCol w="851338">
                  <a:extLst>
                    <a:ext uri="{9D8B030D-6E8A-4147-A177-3AD203B41FA5}">
                      <a16:colId xmlns:a16="http://schemas.microsoft.com/office/drawing/2014/main" val="1336545806"/>
                    </a:ext>
                  </a:extLst>
                </a:gridCol>
                <a:gridCol w="872359">
                  <a:extLst>
                    <a:ext uri="{9D8B030D-6E8A-4147-A177-3AD203B41FA5}">
                      <a16:colId xmlns:a16="http://schemas.microsoft.com/office/drawing/2014/main" val="2223753046"/>
                    </a:ext>
                  </a:extLst>
                </a:gridCol>
                <a:gridCol w="1040722">
                  <a:extLst>
                    <a:ext uri="{9D8B030D-6E8A-4147-A177-3AD203B41FA5}">
                      <a16:colId xmlns:a16="http://schemas.microsoft.com/office/drawing/2014/main" val="3768204272"/>
                    </a:ext>
                  </a:extLst>
                </a:gridCol>
                <a:gridCol w="1109127">
                  <a:extLst>
                    <a:ext uri="{9D8B030D-6E8A-4147-A177-3AD203B41FA5}">
                      <a16:colId xmlns:a16="http://schemas.microsoft.com/office/drawing/2014/main" val="2464097409"/>
                    </a:ext>
                  </a:extLst>
                </a:gridCol>
                <a:gridCol w="1114154">
                  <a:extLst>
                    <a:ext uri="{9D8B030D-6E8A-4147-A177-3AD203B41FA5}">
                      <a16:colId xmlns:a16="http://schemas.microsoft.com/office/drawing/2014/main" val="2387288291"/>
                    </a:ext>
                  </a:extLst>
                </a:gridCol>
                <a:gridCol w="1238134">
                  <a:extLst>
                    <a:ext uri="{9D8B030D-6E8A-4147-A177-3AD203B41FA5}">
                      <a16:colId xmlns:a16="http://schemas.microsoft.com/office/drawing/2014/main" val="3788307660"/>
                    </a:ext>
                  </a:extLst>
                </a:gridCol>
              </a:tblGrid>
              <a:tr h="244970">
                <a:tc>
                  <a:txBody>
                    <a:bodyPr/>
                    <a:lstStyle/>
                    <a:p>
                      <a:pPr>
                        <a:lnSpc>
                          <a:spcPct val="107000"/>
                        </a:lnSpc>
                        <a:spcAft>
                          <a:spcPts val="800"/>
                        </a:spcAft>
                      </a:pPr>
                      <a:r>
                        <a:rPr lang="en-GB" sz="2000" dirty="0">
                          <a:effectLst/>
                        </a:rPr>
                        <a:t>Country </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Total </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M</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F</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&lt;14</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14 - 17</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18 - 24</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&gt;24</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830965553"/>
                  </a:ext>
                </a:extLst>
              </a:tr>
              <a:tr h="244970">
                <a:tc>
                  <a:txBody>
                    <a:bodyPr/>
                    <a:lstStyle/>
                    <a:p>
                      <a:pPr>
                        <a:lnSpc>
                          <a:spcPct val="107000"/>
                        </a:lnSpc>
                        <a:spcAft>
                          <a:spcPts val="800"/>
                        </a:spcAft>
                      </a:pPr>
                      <a:r>
                        <a:rPr lang="en-GB" sz="2000">
                          <a:effectLst/>
                        </a:rPr>
                        <a:t>Uganda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912</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459</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453</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138</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184</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270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320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551614570"/>
                  </a:ext>
                </a:extLst>
              </a:tr>
              <a:tr h="244970">
                <a:tc>
                  <a:txBody>
                    <a:bodyPr/>
                    <a:lstStyle/>
                    <a:p>
                      <a:pPr>
                        <a:lnSpc>
                          <a:spcPct val="107000"/>
                        </a:lnSpc>
                        <a:spcAft>
                          <a:spcPts val="800"/>
                        </a:spcAft>
                      </a:pPr>
                      <a:r>
                        <a:rPr lang="en-GB" sz="2000">
                          <a:effectLst/>
                        </a:rPr>
                        <a:t>Kenya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300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169</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131</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45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60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90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105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72879111"/>
                  </a:ext>
                </a:extLst>
              </a:tr>
              <a:tr h="244970">
                <a:tc>
                  <a:txBody>
                    <a:bodyPr/>
                    <a:lstStyle/>
                    <a:p>
                      <a:pPr>
                        <a:lnSpc>
                          <a:spcPct val="107000"/>
                        </a:lnSpc>
                        <a:spcAft>
                          <a:spcPts val="800"/>
                        </a:spcAft>
                      </a:pPr>
                      <a:r>
                        <a:rPr lang="en-GB" sz="2000">
                          <a:effectLst/>
                        </a:rPr>
                        <a:t>Tanzania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1,200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600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600</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176</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240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360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424</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890706582"/>
                  </a:ext>
                </a:extLst>
              </a:tr>
              <a:tr h="244970">
                <a:tc>
                  <a:txBody>
                    <a:bodyPr/>
                    <a:lstStyle/>
                    <a:p>
                      <a:pPr>
                        <a:lnSpc>
                          <a:spcPct val="107000"/>
                        </a:lnSpc>
                        <a:spcAft>
                          <a:spcPts val="800"/>
                        </a:spcAft>
                      </a:pPr>
                      <a:r>
                        <a:rPr lang="en-GB" sz="2000">
                          <a:effectLst/>
                        </a:rPr>
                        <a:t>Rwanda</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150</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75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75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22</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30</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45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53</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970183263"/>
                  </a:ext>
                </a:extLst>
              </a:tr>
              <a:tr h="244970">
                <a:tc>
                  <a:txBody>
                    <a:bodyPr/>
                    <a:lstStyle/>
                    <a:p>
                      <a:pPr>
                        <a:lnSpc>
                          <a:spcPct val="107000"/>
                        </a:lnSpc>
                        <a:spcAft>
                          <a:spcPts val="800"/>
                        </a:spcAft>
                      </a:pPr>
                      <a:r>
                        <a:rPr lang="en-GB" sz="2000">
                          <a:effectLst/>
                        </a:rPr>
                        <a:t>Burundi</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643</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318</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325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107</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130</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dirty="0">
                          <a:effectLst/>
                        </a:rPr>
                        <a:t>187</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a:effectLst/>
                        </a:rPr>
                        <a:t>219</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147406675"/>
                  </a:ext>
                </a:extLst>
              </a:tr>
              <a:tr h="244970">
                <a:tc>
                  <a:txBody>
                    <a:bodyPr/>
                    <a:lstStyle/>
                    <a:p>
                      <a:pPr>
                        <a:lnSpc>
                          <a:spcPct val="107000"/>
                        </a:lnSpc>
                        <a:spcAft>
                          <a:spcPts val="800"/>
                        </a:spcAft>
                      </a:pPr>
                      <a:r>
                        <a:rPr lang="en-GB" sz="2000">
                          <a:effectLst/>
                        </a:rPr>
                        <a:t>Total</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3,205</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1,621</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1,584</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488</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644</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952</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tc>
                  <a:txBody>
                    <a:bodyPr/>
                    <a:lstStyle/>
                    <a:p>
                      <a:pPr algn="r">
                        <a:lnSpc>
                          <a:spcPct val="107000"/>
                        </a:lnSpc>
                        <a:spcAft>
                          <a:spcPts val="800"/>
                        </a:spcAft>
                      </a:pPr>
                      <a:r>
                        <a:rPr lang="en-GB" sz="2000" b="1" dirty="0">
                          <a:effectLst/>
                        </a:rPr>
                        <a:t>1,121</a:t>
                      </a:r>
                      <a:endParaRPr lang="en-U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189" marR="88189" marT="0" marB="0" anchor="ctr"/>
                </a:tc>
                <a:extLst>
                  <a:ext uri="{0D108BD9-81ED-4DB2-BD59-A6C34878D82A}">
                    <a16:rowId xmlns:a16="http://schemas.microsoft.com/office/drawing/2014/main" val="31366006"/>
                  </a:ext>
                </a:extLst>
              </a:tr>
            </a:tbl>
          </a:graphicData>
        </a:graphic>
      </p:graphicFrame>
    </p:spTree>
    <p:extLst>
      <p:ext uri="{BB962C8B-B14F-4D97-AF65-F5344CB8AC3E}">
        <p14:creationId xmlns:p14="http://schemas.microsoft.com/office/powerpoint/2010/main" val="160085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FF9D-1617-1B89-D447-7488B17F7DD6}"/>
              </a:ext>
            </a:extLst>
          </p:cNvPr>
          <p:cNvSpPr>
            <a:spLocks noGrp="1"/>
          </p:cNvSpPr>
          <p:nvPr>
            <p:ph type="title"/>
          </p:nvPr>
        </p:nvSpPr>
        <p:spPr/>
        <p:txBody>
          <a:bodyPr/>
          <a:lstStyle/>
          <a:p>
            <a:r>
              <a:rPr lang="en-US" sz="3200" b="1" cap="none" dirty="0">
                <a:solidFill>
                  <a:srgbClr val="273797"/>
                </a:solidFill>
                <a:latin typeface="Arial" panose="020B0604020202020204" pitchFamily="34" charset="0"/>
                <a:cs typeface="Arial" panose="020B0604020202020204" pitchFamily="34" charset="0"/>
              </a:rPr>
              <a:t>Findings_Demographics </a:t>
            </a:r>
            <a:endParaRPr lang="en-GB" dirty="0"/>
          </a:p>
        </p:txBody>
      </p:sp>
      <p:sp>
        <p:nvSpPr>
          <p:cNvPr id="5" name="Oval 4">
            <a:extLst>
              <a:ext uri="{FF2B5EF4-FFF2-40B4-BE49-F238E27FC236}">
                <a16:creationId xmlns:a16="http://schemas.microsoft.com/office/drawing/2014/main" id="{63CF088F-5678-0DA8-D4DF-D79DFDB52760}"/>
              </a:ext>
            </a:extLst>
          </p:cNvPr>
          <p:cNvSpPr/>
          <p:nvPr/>
        </p:nvSpPr>
        <p:spPr>
          <a:xfrm>
            <a:off x="1019503" y="1345323"/>
            <a:ext cx="1460938" cy="4583595"/>
          </a:xfrm>
          <a:prstGeom prst="ellipse">
            <a:avLst/>
          </a:prstGeom>
          <a:noFill/>
          <a:ln>
            <a:solidFill>
              <a:srgbClr val="283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6350893D-D67C-E4D1-57E4-F05004722160}"/>
              </a:ext>
            </a:extLst>
          </p:cNvPr>
          <p:cNvGraphicFramePr>
            <a:graphicFrameLocks/>
          </p:cNvGraphicFramePr>
          <p:nvPr>
            <p:extLst>
              <p:ext uri="{D42A27DB-BD31-4B8C-83A1-F6EECF244321}">
                <p14:modId xmlns:p14="http://schemas.microsoft.com/office/powerpoint/2010/main" val="1238440346"/>
              </p:ext>
            </p:extLst>
          </p:nvPr>
        </p:nvGraphicFramePr>
        <p:xfrm>
          <a:off x="304101" y="868261"/>
          <a:ext cx="8333063" cy="4999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2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9A15-9EDC-8E19-2F71-4978F10EA035}"/>
              </a:ext>
            </a:extLst>
          </p:cNvPr>
          <p:cNvSpPr>
            <a:spLocks noGrp="1"/>
          </p:cNvSpPr>
          <p:nvPr>
            <p:ph type="ctrTitle"/>
          </p:nvPr>
        </p:nvSpPr>
        <p:spPr/>
        <p:txBody>
          <a:bodyPr>
            <a:normAutofit/>
          </a:bodyPr>
          <a:lstStyle/>
          <a:p>
            <a:r>
              <a:rPr lang="en-US" sz="6000" b="1" cap="none" dirty="0">
                <a:solidFill>
                  <a:srgbClr val="273797"/>
                </a:solidFill>
                <a:latin typeface="Arial" panose="020B0604020202020204" pitchFamily="34" charset="0"/>
                <a:cs typeface="Arial" panose="020B0604020202020204" pitchFamily="34" charset="0"/>
              </a:rPr>
              <a:t>Alcohol Use </a:t>
            </a:r>
            <a:endParaRPr lang="en-GB" sz="6000" b="1" cap="none" dirty="0">
              <a:solidFill>
                <a:srgbClr val="273797"/>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51DE5A-6A6C-4F3D-DAC5-C203C387204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568753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
  <TotalTime>3371</TotalTime>
  <Words>3012</Words>
  <Application>Microsoft Office PowerPoint</Application>
  <PresentationFormat>On-screen Show (4:3)</PresentationFormat>
  <Paragraphs>228</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Bookman Old Style</vt:lpstr>
      <vt:lpstr>Calibri</vt:lpstr>
      <vt:lpstr>Gill Sans MT</vt:lpstr>
      <vt:lpstr>Tahoma</vt:lpstr>
      <vt:lpstr>Gallery</vt:lpstr>
      <vt:lpstr>ASA2021  sharing Results – Regional report</vt:lpstr>
      <vt:lpstr>PowerPoint Presentation</vt:lpstr>
      <vt:lpstr>Introduction </vt:lpstr>
      <vt:lpstr>Objective </vt:lpstr>
      <vt:lpstr>Approach &amp; Methodology </vt:lpstr>
      <vt:lpstr>Approach &amp; Methodology </vt:lpstr>
      <vt:lpstr>Findings_Demographics </vt:lpstr>
      <vt:lpstr>Findings_Demographics </vt:lpstr>
      <vt:lpstr>Alcohol Use </vt:lpstr>
      <vt:lpstr>Ever taken alcohol</vt:lpstr>
      <vt:lpstr>PowerPoint Presentation</vt:lpstr>
      <vt:lpstr>Ever taken alcohol</vt:lpstr>
      <vt:lpstr>PowerPoint Presentation</vt:lpstr>
      <vt:lpstr>Age of debut </vt:lpstr>
      <vt:lpstr>Age of debut  </vt:lpstr>
      <vt:lpstr>Desire to reduce alcohol consumption </vt:lpstr>
      <vt:lpstr>Alcohol Effects</vt:lpstr>
      <vt:lpstr>Violated by a man/woman </vt:lpstr>
      <vt:lpstr>Violated by a man/woman </vt:lpstr>
      <vt:lpstr>Beaten by a man/woman</vt:lpstr>
      <vt:lpstr>Forced to have sex</vt:lpstr>
      <vt:lpstr>Forced to have sex</vt:lpstr>
      <vt:lpstr>Forced to have sex</vt:lpstr>
      <vt:lpstr>Abused by Parent/Guardian </vt:lpstr>
      <vt:lpstr>Alcohol Availability </vt:lpstr>
      <vt:lpstr>Selling Points within 500m</vt:lpstr>
      <vt:lpstr>Selling Points within 500m</vt:lpstr>
      <vt:lpstr>Producers within 500m</vt:lpstr>
      <vt:lpstr>Ease of Access </vt:lpstr>
      <vt:lpstr>Ease of Access </vt:lpstr>
      <vt:lpstr>Bought home-made alcohol </vt:lpstr>
      <vt:lpstr>Asked to buy alcohol by parent / guardian </vt:lpstr>
      <vt:lpstr>Alcohol Awareness </vt:lpstr>
      <vt:lpstr>Consider alcohol as a social drink</vt:lpstr>
      <vt:lpstr>Knowledge of negative effects </vt:lpstr>
      <vt:lpstr>Knowledge of negative effects </vt:lpstr>
      <vt:lpstr>Knowledge of restrictions </vt:lpstr>
      <vt:lpstr>Knowledge of restrictions </vt:lpstr>
      <vt:lpstr>Conclusion </vt:lpstr>
      <vt:lpstr>Recommendations </vt:lpstr>
      <vt:lpstr>Recommendations </vt:lpstr>
      <vt:lpstr>Recommendations </vt:lpstr>
      <vt:lpstr>Recommendations </vt:lpstr>
      <vt:lpstr>Challenges </vt:lpstr>
      <vt:lpstr>Vote of thanks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Nsanga</dc:creator>
  <cp:lastModifiedBy>prudence Aturinde</cp:lastModifiedBy>
  <cp:revision>180</cp:revision>
  <dcterms:created xsi:type="dcterms:W3CDTF">2017-11-03T11:08:54Z</dcterms:created>
  <dcterms:modified xsi:type="dcterms:W3CDTF">2022-11-23T12:14:11Z</dcterms:modified>
</cp:coreProperties>
</file>